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1013" y="-6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5B106E36-FD25-4E2D-B0AA-010F637433A0}" type="datetimeFigureOut">
              <a:rPr lang="ru-RU" smtClean="0"/>
              <a:pPr/>
              <a:t>23.05.2023</a:t>
            </a:fld>
            <a:endParaRPr lang="ru-RU"/>
          </a:p>
        </p:txBody>
      </p:sp>
      <p:sp>
        <p:nvSpPr>
          <p:cNvPr id="16" name="Номер слайда 15"/>
          <p:cNvSpPr>
            <a:spLocks noGrp="1"/>
          </p:cNvSpPr>
          <p:nvPr>
            <p:ph type="sldNum" sz="quarter" idx="11"/>
          </p:nvPr>
        </p:nvSpPr>
        <p:spPr/>
        <p:txBody>
          <a:bodyPr/>
          <a:lstStyle/>
          <a:p>
            <a:fld id="{725C68B6-61C2-468F-89AB-4B9F7531AA68}"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5B106E36-FD25-4E2D-B0AA-010F637433A0}" type="datetimeFigureOut">
              <a:rPr lang="ru-RU" smtClean="0"/>
              <a:pPr/>
              <a:t>23.05.2023</a:t>
            </a:fld>
            <a:endParaRPr lang="ru-RU"/>
          </a:p>
        </p:txBody>
      </p:sp>
      <p:sp>
        <p:nvSpPr>
          <p:cNvPr id="15" name="Номер слайда 14"/>
          <p:cNvSpPr>
            <a:spLocks noGrp="1"/>
          </p:cNvSpPr>
          <p:nvPr>
            <p:ph type="sldNum" sz="quarter" idx="15"/>
          </p:nvPr>
        </p:nvSpPr>
        <p:spPr/>
        <p:txBody>
          <a:bodyPr/>
          <a:lstStyle>
            <a:lvl1pPr algn="ctr">
              <a:defRPr/>
            </a:lvl1pPr>
          </a:lstStyle>
          <a:p>
            <a:fld id="{725C68B6-61C2-468F-89AB-4B9F7531AA68}"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5B106E36-FD25-4E2D-B0AA-010F637433A0}" type="datetimeFigureOut">
              <a:rPr lang="ru-RU" smtClean="0"/>
              <a:pPr/>
              <a:t>23.05.2023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5B106E36-FD25-4E2D-B0AA-010F637433A0}" type="datetimeFigureOut">
              <a:rPr lang="ru-RU" smtClean="0"/>
              <a:pPr/>
              <a:t>23.05.2023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23.05.2023</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23.05.2023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23.05.2023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5B106E36-FD25-4E2D-B0AA-010F637433A0}" type="datetimeFigureOut">
              <a:rPr lang="ru-RU" smtClean="0"/>
              <a:pPr/>
              <a:t>23.05.2023</a:t>
            </a:fld>
            <a:endParaRPr lang="ru-RU"/>
          </a:p>
        </p:txBody>
      </p:sp>
      <p:sp>
        <p:nvSpPr>
          <p:cNvPr id="9" name="Номер слайда 8"/>
          <p:cNvSpPr>
            <a:spLocks noGrp="1"/>
          </p:cNvSpPr>
          <p:nvPr>
            <p:ph type="sldNum" sz="quarter" idx="15"/>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5B106E36-FD25-4E2D-B0AA-010F637433A0}" type="datetimeFigureOut">
              <a:rPr lang="ru-RU" smtClean="0"/>
              <a:pPr/>
              <a:t>23.05.2023</a:t>
            </a:fld>
            <a:endParaRPr lang="ru-RU"/>
          </a:p>
        </p:txBody>
      </p:sp>
      <p:sp>
        <p:nvSpPr>
          <p:cNvPr id="9" name="Номер слайда 8"/>
          <p:cNvSpPr>
            <a:spLocks noGrp="1"/>
          </p:cNvSpPr>
          <p:nvPr>
            <p:ph type="sldNum" sz="quarter" idx="11"/>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B106E36-FD25-4E2D-B0AA-010F637433A0}" type="datetimeFigureOut">
              <a:rPr lang="ru-RU" smtClean="0"/>
              <a:pPr/>
              <a:t>23.05.2023</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25C68B6-61C2-468F-89AB-4B9F7531AA68}"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2145" y="0"/>
            <a:ext cx="9148290" cy="6858000"/>
          </a:xfrm>
          <a:prstGeom prst="rect">
            <a:avLst/>
          </a:prstGeom>
          <a:noFill/>
          <a:ln w="9525">
            <a:noFill/>
            <a:miter lim="800000"/>
            <a:headEnd/>
            <a:tailEnd/>
          </a:ln>
        </p:spPr>
      </p:pic>
      <p:sp>
        <p:nvSpPr>
          <p:cNvPr id="7" name="Подзаголовок 6"/>
          <p:cNvSpPr>
            <a:spLocks noGrp="1"/>
          </p:cNvSpPr>
          <p:nvPr>
            <p:ph type="subTitle" idx="1"/>
          </p:nvPr>
        </p:nvSpPr>
        <p:spPr>
          <a:xfrm>
            <a:off x="395536" y="188640"/>
            <a:ext cx="8280920" cy="6336704"/>
          </a:xfrm>
        </p:spPr>
        <p:txBody>
          <a:bodyPr>
            <a:normAutofit/>
          </a:bodyPr>
          <a:lstStyle/>
          <a:p>
            <a:r>
              <a:rPr lang="ru-RU" sz="2800" dirty="0" smtClean="0">
                <a:solidFill>
                  <a:schemeClr val="bg1"/>
                </a:solidFill>
                <a:latin typeface="Times New Roman" pitchFamily="18" charset="0"/>
                <a:cs typeface="Times New Roman" pitchFamily="18" charset="0"/>
              </a:rPr>
              <a:t>Муниципальное бюджетное дошкольное образовательное учреждение - детский сад присмотра и оздоровления № 333</a:t>
            </a:r>
          </a:p>
          <a:p>
            <a:endParaRPr lang="ru-RU" sz="2800" dirty="0" smtClean="0">
              <a:solidFill>
                <a:schemeClr val="bg1"/>
              </a:solidFill>
              <a:latin typeface="Times New Roman" pitchFamily="18" charset="0"/>
              <a:cs typeface="Times New Roman" pitchFamily="18" charset="0"/>
            </a:endParaRPr>
          </a:p>
          <a:p>
            <a:r>
              <a:rPr lang="ru-RU" sz="2800" dirty="0" smtClean="0">
                <a:solidFill>
                  <a:schemeClr val="bg1"/>
                </a:solidFill>
                <a:latin typeface="Times New Roman" pitchFamily="18" charset="0"/>
                <a:cs typeface="Times New Roman" pitchFamily="18" charset="0"/>
              </a:rPr>
              <a:t>«К 300-летию Екатеринбурга. Героям </a:t>
            </a:r>
            <a:r>
              <a:rPr lang="ru-RU" sz="2800" dirty="0" smtClean="0">
                <a:solidFill>
                  <a:schemeClr val="bg1"/>
                </a:solidFill>
                <a:latin typeface="Times New Roman" pitchFamily="18" charset="0"/>
                <a:cs typeface="Times New Roman" pitchFamily="18" charset="0"/>
              </a:rPr>
              <a:t>- защитникам посвящается…»</a:t>
            </a:r>
          </a:p>
          <a:p>
            <a:r>
              <a:rPr lang="ru-RU" sz="2800" b="1" dirty="0" smtClean="0">
                <a:solidFill>
                  <a:schemeClr val="bg1"/>
                </a:solidFill>
                <a:latin typeface="Times New Roman" pitchFamily="18" charset="0"/>
                <a:cs typeface="Times New Roman" pitchFamily="18" charset="0"/>
              </a:rPr>
              <a:t>«Подвиг капитана-лейтенанта Военно-Морского Флота Виктора Курочкина»</a:t>
            </a:r>
          </a:p>
          <a:p>
            <a:endParaRPr lang="ru-RU" sz="2800" b="1" dirty="0" smtClean="0">
              <a:solidFill>
                <a:schemeClr val="bg1"/>
              </a:solidFill>
              <a:latin typeface="Times New Roman" pitchFamily="18" charset="0"/>
              <a:cs typeface="Times New Roman" pitchFamily="18" charset="0"/>
            </a:endParaRPr>
          </a:p>
          <a:p>
            <a:r>
              <a:rPr lang="ru-RU" sz="2800" dirty="0" smtClean="0">
                <a:solidFill>
                  <a:schemeClr val="bg1"/>
                </a:solidFill>
                <a:latin typeface="Times New Roman" pitchFamily="18" charset="0"/>
                <a:cs typeface="Times New Roman" pitchFamily="18" charset="0"/>
              </a:rPr>
              <a:t/>
            </a:r>
            <a:br>
              <a:rPr lang="ru-RU" sz="2800" dirty="0" smtClean="0">
                <a:solidFill>
                  <a:schemeClr val="bg1"/>
                </a:solidFill>
                <a:latin typeface="Times New Roman" pitchFamily="18" charset="0"/>
                <a:cs typeface="Times New Roman" pitchFamily="18" charset="0"/>
              </a:rPr>
            </a:br>
            <a:endParaRPr lang="ru-RU" sz="2800" dirty="0" smtClean="0">
              <a:solidFill>
                <a:schemeClr val="bg1"/>
              </a:solidFill>
              <a:latin typeface="Times New Roman" pitchFamily="18" charset="0"/>
              <a:cs typeface="Times New Roman" pitchFamily="18" charset="0"/>
            </a:endParaRPr>
          </a:p>
          <a:p>
            <a:endParaRPr lang="ru-RU" sz="2800" dirty="0" smtClean="0">
              <a:solidFill>
                <a:schemeClr val="bg1"/>
              </a:solidFill>
              <a:latin typeface="Times New Roman" pitchFamily="18" charset="0"/>
              <a:cs typeface="Times New Roman" pitchFamily="18" charset="0"/>
            </a:endParaRPr>
          </a:p>
          <a:p>
            <a:r>
              <a:rPr lang="ru-RU" sz="2800" dirty="0" smtClean="0">
                <a:solidFill>
                  <a:schemeClr val="bg1"/>
                </a:solidFill>
                <a:latin typeface="Times New Roman" pitchFamily="18" charset="0"/>
                <a:cs typeface="Times New Roman" pitchFamily="18" charset="0"/>
              </a:rPr>
              <a:t>воспитатель </a:t>
            </a:r>
            <a:r>
              <a:rPr lang="ru-RU" sz="2800" dirty="0" smtClean="0">
                <a:solidFill>
                  <a:schemeClr val="bg1"/>
                </a:solidFill>
                <a:latin typeface="Times New Roman" pitchFamily="18" charset="0"/>
                <a:cs typeface="Times New Roman" pitchFamily="18" charset="0"/>
              </a:rPr>
              <a:t>Казанцева Надежда Федоровна</a:t>
            </a:r>
          </a:p>
          <a:p>
            <a:endParaRPr lang="ru-RU" sz="2400"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83568" y="3284984"/>
            <a:ext cx="8229600" cy="2592288"/>
          </a:xfrm>
        </p:spPr>
        <p:txBody>
          <a:bodyPr>
            <a:noAutofit/>
          </a:bodyPr>
          <a:lstStyle/>
          <a:p>
            <a:pPr algn="ctr">
              <a:lnSpc>
                <a:spcPct val="150000"/>
              </a:lnSpc>
            </a:pPr>
            <a:r>
              <a:rPr lang="ru-RU" sz="2800" b="1" dirty="0" smtClean="0">
                <a:solidFill>
                  <a:schemeClr val="tx1"/>
                </a:solidFill>
                <a:latin typeface="Times New Roman" pitchFamily="18" charset="0"/>
                <a:cs typeface="Times New Roman" pitchFamily="18" charset="0"/>
              </a:rPr>
              <a:t>После всего увиденного и </a:t>
            </a:r>
            <a:r>
              <a:rPr lang="ru-RU" sz="2800" b="1" dirty="0" smtClean="0">
                <a:solidFill>
                  <a:schemeClr val="tx1"/>
                </a:solidFill>
                <a:latin typeface="Times New Roman" pitchFamily="18" charset="0"/>
                <a:cs typeface="Times New Roman" pitchFamily="18" charset="0"/>
              </a:rPr>
              <a:t>услышанного  </a:t>
            </a:r>
            <a:r>
              <a:rPr lang="ru-RU" sz="2800" b="1" dirty="0" smtClean="0">
                <a:solidFill>
                  <a:schemeClr val="tx1"/>
                </a:solidFill>
                <a:latin typeface="Times New Roman" pitchFamily="18" charset="0"/>
                <a:cs typeface="Times New Roman" pitchFamily="18" charset="0"/>
              </a:rPr>
              <a:t>воспитанники </a:t>
            </a:r>
            <a:r>
              <a:rPr lang="ru-RU" sz="2800" b="1" dirty="0" smtClean="0">
                <a:solidFill>
                  <a:schemeClr val="tx1"/>
                </a:solidFill>
                <a:latin typeface="Times New Roman" pitchFamily="18" charset="0"/>
                <a:cs typeface="Times New Roman" pitchFamily="18" charset="0"/>
              </a:rPr>
              <a:t>уже  </a:t>
            </a:r>
            <a:r>
              <a:rPr lang="ru-RU" sz="2800" b="1" dirty="0" smtClean="0">
                <a:solidFill>
                  <a:schemeClr val="tx1"/>
                </a:solidFill>
                <a:latin typeface="Times New Roman" pitchFamily="18" charset="0"/>
                <a:cs typeface="Times New Roman" pitchFamily="18" charset="0"/>
              </a:rPr>
              <a:t>с большой </a:t>
            </a:r>
            <a:r>
              <a:rPr lang="ru-RU" sz="2800" b="1" dirty="0" smtClean="0">
                <a:solidFill>
                  <a:schemeClr val="tx1"/>
                </a:solidFill>
                <a:latin typeface="Times New Roman" pitchFamily="18" charset="0"/>
                <a:cs typeface="Times New Roman" pitchFamily="18" charset="0"/>
              </a:rPr>
              <a:t>ответственностью </a:t>
            </a:r>
            <a:r>
              <a:rPr lang="ru-RU" sz="2800" b="1" dirty="0" smtClean="0">
                <a:solidFill>
                  <a:schemeClr val="tx1"/>
                </a:solidFill>
                <a:latin typeface="Times New Roman" pitchFamily="18" charset="0"/>
                <a:cs typeface="Times New Roman" pitchFamily="18" charset="0"/>
              </a:rPr>
              <a:t>и </a:t>
            </a:r>
            <a:r>
              <a:rPr lang="ru-RU" sz="2800" b="1" dirty="0" smtClean="0">
                <a:solidFill>
                  <a:schemeClr val="tx1"/>
                </a:solidFill>
                <a:latin typeface="Times New Roman" pitchFamily="18" charset="0"/>
                <a:cs typeface="Times New Roman" pitchFamily="18" charset="0"/>
              </a:rPr>
              <a:t>пониманием относятся к понятию слова герой-защитник!</a:t>
            </a:r>
            <a:endParaRPr lang="ru-RU" sz="2800" b="1" dirty="0">
              <a:solidFill>
                <a:schemeClr val="bg1"/>
              </a:solidFill>
              <a:latin typeface="Times New Roman" pitchFamily="18" charset="0"/>
              <a:cs typeface="Times New Roman" pitchFamily="18" charset="0"/>
            </a:endParaRPr>
          </a:p>
        </p:txBody>
      </p:sp>
      <p:pic>
        <p:nvPicPr>
          <p:cNvPr id="5124" name="Picture 4"/>
          <p:cNvPicPr>
            <a:picLocks noGrp="1" noChangeAspect="1" noChangeArrowheads="1"/>
          </p:cNvPicPr>
          <p:nvPr>
            <p:ph sz="half" idx="2"/>
          </p:nvPr>
        </p:nvPicPr>
        <p:blipFill>
          <a:blip r:embed="rId2" cstate="print"/>
          <a:srcRect t="16557" r="660"/>
          <a:stretch>
            <a:fillRect/>
          </a:stretch>
        </p:blipFill>
        <p:spPr bwMode="auto">
          <a:xfrm>
            <a:off x="4788024" y="404664"/>
            <a:ext cx="4032448" cy="2540373"/>
          </a:xfrm>
          <a:prstGeom prst="rect">
            <a:avLst/>
          </a:prstGeom>
          <a:noFill/>
          <a:ln w="9525">
            <a:solidFill>
              <a:schemeClr val="tx1"/>
            </a:solidFill>
            <a:miter lim="800000"/>
            <a:headEnd/>
            <a:tailEnd/>
          </a:ln>
        </p:spPr>
      </p:pic>
      <p:pic>
        <p:nvPicPr>
          <p:cNvPr id="5125" name="Picture 5"/>
          <p:cNvPicPr>
            <a:picLocks noGrp="1" noChangeAspect="1" noChangeArrowheads="1"/>
          </p:cNvPicPr>
          <p:nvPr>
            <p:ph sz="half" idx="1"/>
          </p:nvPr>
        </p:nvPicPr>
        <p:blipFill>
          <a:blip r:embed="rId3" cstate="print"/>
          <a:srcRect l="5322" t="30748" r="2434" b="-1705"/>
          <a:stretch>
            <a:fillRect/>
          </a:stretch>
        </p:blipFill>
        <p:spPr bwMode="auto">
          <a:xfrm>
            <a:off x="251520" y="404664"/>
            <a:ext cx="4368485" cy="2520280"/>
          </a:xfrm>
          <a:prstGeom prst="rect">
            <a:avLst/>
          </a:prstGeom>
          <a:noFill/>
          <a:ln w="9525">
            <a:solidFill>
              <a:schemeClr val="tx1"/>
            </a:solid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dirty="0" smtClean="0"/>
              <a:t/>
            </a:r>
            <a:br>
              <a:rPr lang="ru-RU" dirty="0" smtClean="0"/>
            </a:br>
            <a:endParaRPr lang="ru-RU" dirty="0"/>
          </a:p>
        </p:txBody>
      </p:sp>
      <p:sp>
        <p:nvSpPr>
          <p:cNvPr id="6" name="Содержимое 5"/>
          <p:cNvSpPr>
            <a:spLocks noGrp="1"/>
          </p:cNvSpPr>
          <p:nvPr>
            <p:ph sz="half" idx="1"/>
          </p:nvPr>
        </p:nvSpPr>
        <p:spPr>
          <a:xfrm>
            <a:off x="323528" y="404664"/>
            <a:ext cx="4464496" cy="6264696"/>
          </a:xfrm>
        </p:spPr>
        <p:txBody>
          <a:bodyPr>
            <a:normAutofit fontScale="32500" lnSpcReduction="20000"/>
          </a:bodyPr>
          <a:lstStyle/>
          <a:p>
            <a:pPr marL="0" indent="0" algn="just">
              <a:lnSpc>
                <a:spcPct val="120000"/>
              </a:lnSpc>
              <a:buNone/>
            </a:pPr>
            <a:r>
              <a:rPr lang="ru-RU" b="1" dirty="0" smtClean="0">
                <a:latin typeface="Times New Roman" pitchFamily="18" charset="0"/>
                <a:cs typeface="Times New Roman" pitchFamily="18" charset="0"/>
              </a:rPr>
              <a:t>    </a:t>
            </a:r>
            <a:r>
              <a:rPr lang="ru-RU" sz="6800" b="1" dirty="0" smtClean="0">
                <a:latin typeface="Times New Roman" pitchFamily="18" charset="0"/>
                <a:cs typeface="Times New Roman" pitchFamily="18" charset="0"/>
              </a:rPr>
              <a:t>Уральский подводник </a:t>
            </a:r>
            <a:r>
              <a:rPr lang="ru-RU" sz="6800" b="1" u="sng" dirty="0" smtClean="0">
                <a:solidFill>
                  <a:schemeClr val="bg1"/>
                </a:solidFill>
                <a:latin typeface="Times New Roman" pitchFamily="18" charset="0"/>
                <a:cs typeface="Times New Roman" pitchFamily="18" charset="0"/>
              </a:rPr>
              <a:t>Виктор Курочкин</a:t>
            </a:r>
            <a:r>
              <a:rPr lang="ru-RU" sz="6800" b="1" dirty="0" smtClean="0">
                <a:solidFill>
                  <a:schemeClr val="bg1"/>
                </a:solidFill>
                <a:latin typeface="Times New Roman" pitchFamily="18" charset="0"/>
                <a:cs typeface="Times New Roman" pitchFamily="18" charset="0"/>
              </a:rPr>
              <a:t> </a:t>
            </a:r>
            <a:r>
              <a:rPr lang="ru-RU" sz="6800" b="1" dirty="0" smtClean="0">
                <a:latin typeface="Times New Roman" pitchFamily="18" charset="0"/>
                <a:cs typeface="Times New Roman" pitchFamily="18" charset="0"/>
              </a:rPr>
              <a:t>родился 9 сентября 1955 года. </a:t>
            </a:r>
          </a:p>
          <a:p>
            <a:pPr marL="0" indent="0" algn="just">
              <a:lnSpc>
                <a:spcPct val="120000"/>
              </a:lnSpc>
              <a:buNone/>
            </a:pPr>
            <a:r>
              <a:rPr lang="ru-RU" sz="6800" b="1" dirty="0" smtClean="0">
                <a:latin typeface="Times New Roman" pitchFamily="18" charset="0"/>
                <a:cs typeface="Times New Roman" pitchFamily="18" charset="0"/>
              </a:rPr>
              <a:t>Детство провел в Курганской области, в селе Долговка, где учился со второго по шестой класс (с 1963 по 1967 год), был отличником.</a:t>
            </a:r>
          </a:p>
          <a:p>
            <a:pPr marL="0" indent="0" algn="just">
              <a:lnSpc>
                <a:spcPct val="120000"/>
              </a:lnSpc>
              <a:buNone/>
            </a:pPr>
            <a:r>
              <a:rPr lang="ru-RU" sz="6800" b="1" dirty="0" smtClean="0">
                <a:latin typeface="Times New Roman" pitchFamily="18" charset="0"/>
                <a:cs typeface="Times New Roman" pitchFamily="18" charset="0"/>
              </a:rPr>
              <a:t> В феврале 1967 года семья Курочкиных переехала из Долговки </a:t>
            </a:r>
            <a:r>
              <a:rPr lang="ru-RU" sz="6800" b="1" dirty="0" smtClean="0">
                <a:solidFill>
                  <a:schemeClr val="bg1"/>
                </a:solidFill>
                <a:latin typeface="Times New Roman" pitchFamily="18" charset="0"/>
                <a:cs typeface="Times New Roman" pitchFamily="18" charset="0"/>
              </a:rPr>
              <a:t>в Свердловск. </a:t>
            </a:r>
          </a:p>
          <a:p>
            <a:pPr marL="0" indent="0" algn="just">
              <a:lnSpc>
                <a:spcPct val="120000"/>
              </a:lnSpc>
              <a:buNone/>
            </a:pPr>
            <a:r>
              <a:rPr lang="ru-RU" sz="6800" b="1" dirty="0" smtClean="0">
                <a:latin typeface="Times New Roman" pitchFamily="18" charset="0"/>
                <a:cs typeface="Times New Roman" pitchFamily="18" charset="0"/>
              </a:rPr>
              <a:t>В 1973 году военкомат дал Виктору направление на поступление в Севастопольское высшее военно-морское инженерное училище, которое он успешно окончил с отличием.</a:t>
            </a:r>
            <a:endParaRPr lang="ru-RU" sz="6800" b="1" dirty="0"/>
          </a:p>
        </p:txBody>
      </p:sp>
      <p:pic>
        <p:nvPicPr>
          <p:cNvPr id="8" name="Содержимое 7" descr="ÐÐ¾ Ð²ÑÐµÐ¼Ñ Ð¿ÑÐ¸ÑÑÐ³Ð¸"/>
          <p:cNvPicPr>
            <a:picLocks noGrp="1"/>
          </p:cNvPicPr>
          <p:nvPr>
            <p:ph sz="half" idx="2"/>
          </p:nvPr>
        </p:nvPicPr>
        <p:blipFill>
          <a:blip r:embed="rId2" cstate="print"/>
          <a:srcRect l="53714" b="6829"/>
          <a:stretch>
            <a:fillRect/>
          </a:stretch>
        </p:blipFill>
        <p:spPr bwMode="auto">
          <a:xfrm>
            <a:off x="4860032" y="692696"/>
            <a:ext cx="3890560" cy="5063048"/>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323528" y="3861048"/>
            <a:ext cx="4320480" cy="2592288"/>
          </a:xfrm>
        </p:spPr>
        <p:txBody>
          <a:bodyPr>
            <a:normAutofit fontScale="70000" lnSpcReduction="20000"/>
          </a:bodyPr>
          <a:lstStyle/>
          <a:p>
            <a:pPr marL="0" indent="1588" algn="ctr">
              <a:lnSpc>
                <a:spcPct val="170000"/>
              </a:lnSpc>
              <a:buNone/>
            </a:pPr>
            <a:r>
              <a:rPr lang="ru-RU" dirty="0" smtClean="0"/>
              <a:t>   </a:t>
            </a:r>
            <a:r>
              <a:rPr lang="ru-RU" sz="2800" b="1" dirty="0" smtClean="0">
                <a:latin typeface="Times New Roman" pitchFamily="18" charset="0"/>
                <a:cs typeface="Times New Roman" pitchFamily="18" charset="0"/>
              </a:rPr>
              <a:t>За годы службы Курочкин не раз получал знаки отличия. За два года до трагедии с К-429 подводник был награжден медалью</a:t>
            </a:r>
          </a:p>
          <a:p>
            <a:pPr marL="0" indent="1588" algn="ctr">
              <a:lnSpc>
                <a:spcPct val="170000"/>
              </a:lnSpc>
              <a:buNone/>
            </a:pPr>
            <a:r>
              <a:rPr lang="ru-RU" sz="2800" b="1" dirty="0" smtClean="0">
                <a:latin typeface="Times New Roman" pitchFamily="18" charset="0"/>
                <a:cs typeface="Times New Roman" pitchFamily="18" charset="0"/>
              </a:rPr>
              <a:t> «За боевые заслуги».</a:t>
            </a:r>
            <a:endParaRPr lang="ru-RU" sz="2800" b="1" dirty="0">
              <a:latin typeface="Times New Roman" pitchFamily="18" charset="0"/>
              <a:cs typeface="Times New Roman" pitchFamily="18" charset="0"/>
            </a:endParaRPr>
          </a:p>
        </p:txBody>
      </p:sp>
      <p:pic>
        <p:nvPicPr>
          <p:cNvPr id="9" name="Содержимое 8" descr="ÐÐ¾ Ð²ÑÐµÐ¼Ñ Ð¿ÑÐ¸ÑÑÐ³Ð¸"/>
          <p:cNvPicPr>
            <a:picLocks noGrp="1"/>
          </p:cNvPicPr>
          <p:nvPr>
            <p:ph sz="half" idx="2"/>
          </p:nvPr>
        </p:nvPicPr>
        <p:blipFill>
          <a:blip r:embed="rId2" cstate="print"/>
          <a:srcRect r="53982" b="17805"/>
          <a:stretch>
            <a:fillRect/>
          </a:stretch>
        </p:blipFill>
        <p:spPr bwMode="auto">
          <a:xfrm>
            <a:off x="899592" y="836712"/>
            <a:ext cx="3312368" cy="2952328"/>
          </a:xfrm>
          <a:prstGeom prst="rect">
            <a:avLst/>
          </a:prstGeom>
          <a:noFill/>
          <a:ln w="9525">
            <a:solidFill>
              <a:schemeClr val="bg1"/>
            </a:solidFill>
            <a:miter lim="800000"/>
            <a:headEnd/>
            <a:tailEnd/>
          </a:ln>
        </p:spPr>
      </p:pic>
      <p:pic>
        <p:nvPicPr>
          <p:cNvPr id="14" name="Рисунок 13" descr="ÐÐ¸ÐºÑÐ¾Ñ ÐÑÑÐ¾ÑÐºÐ¸Ð½ ÑÐ¾ ÑÐ²Ð¾ÐµÐ¹ Ð¼Ð°Ð¼Ð¾Ð¹ Ð½ÐµÐ·Ð°Ð´Ð¾Ð»Ð³Ð¾ Ð´Ð¾ ÑÐ¾ÐºÐ¾Ð²Ð¾Ð³Ð¾ Ð¿Ð¾ÑÐ¾Ð´Ð° Ð½Ð° ÐÐÐ Ð-429"/>
          <p:cNvPicPr/>
          <p:nvPr/>
        </p:nvPicPr>
        <p:blipFill>
          <a:blip r:embed="rId3" cstate="print"/>
          <a:srcRect l="16616" t="7009" r="13754" b="5812"/>
          <a:stretch>
            <a:fillRect/>
          </a:stretch>
        </p:blipFill>
        <p:spPr bwMode="auto">
          <a:xfrm>
            <a:off x="4932040" y="836712"/>
            <a:ext cx="2880320" cy="2952328"/>
          </a:xfrm>
          <a:prstGeom prst="rect">
            <a:avLst/>
          </a:prstGeom>
          <a:noFill/>
          <a:ln w="9525">
            <a:solidFill>
              <a:schemeClr val="bg1"/>
            </a:solidFill>
            <a:miter lim="800000"/>
            <a:headEnd/>
            <a:tailEnd/>
          </a:ln>
        </p:spPr>
      </p:pic>
      <p:sp>
        <p:nvSpPr>
          <p:cNvPr id="15" name="Прямоугольник 14"/>
          <p:cNvSpPr/>
          <p:nvPr/>
        </p:nvSpPr>
        <p:spPr>
          <a:xfrm>
            <a:off x="4932040" y="3789040"/>
            <a:ext cx="3816424" cy="2031325"/>
          </a:xfrm>
          <a:prstGeom prst="rect">
            <a:avLst/>
          </a:prstGeom>
        </p:spPr>
        <p:txBody>
          <a:bodyPr wrap="square">
            <a:spAutoFit/>
          </a:bodyPr>
          <a:lstStyle/>
          <a:p>
            <a:pPr algn="ctr">
              <a:lnSpc>
                <a:spcPct val="150000"/>
              </a:lnSpc>
            </a:pPr>
            <a:r>
              <a:rPr lang="ru-RU" sz="2000" b="1" dirty="0" smtClean="0">
                <a:latin typeface="Times New Roman" pitchFamily="18" charset="0"/>
                <a:cs typeface="Times New Roman" pitchFamily="18" charset="0"/>
              </a:rPr>
              <a:t>   Виктор Курочкин со своей мамой незадолго до рокового похода на АПЛ К-429</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Содержимое 9" descr="Ð ÑÐ¾Ð²ÐµÑÑÐºÐ¸Ðµ Ð³Ð¾Ð´Ñ Ð»ÑÐ±ÑÐµ Ð¸Ð½ÑÐ¸Ð´ÐµÐ½ÑÑ Ñ Ð¿Ð¾Ð´Ð²Ð¾Ð´Ð½ÑÐ¼Ð¸ Ð»Ð¾Ð´ÐºÐ°Ð¼Ð¸ Ð´ÐµÑÐ¶Ð°Ð»Ð¸ Ð¿Ð¾Ð´ Ð³ÑÐ¸ÑÐ¾Ð¼ Â«Ð¡ÐµÐºÑÐµÑÐ½Ð¾Â», Ð¼Ð½Ð¾Ð³Ð¸Ðµ ÑÐ°ÐºÑÑ ÑÑÐ°Ð½Ð¾Ð²Ð¸Ð»Ð¸ÑÑ Ð¸Ð·Ð²ÐµÑÑÐ½Ñ ÑÐ¾Ð»ÑÐºÐ¾ ÑÐµÑÐµÐ· Ð³Ð¾Ð´Ñ Ð¸ Ð´ÐµÑÑÑÐ¸Ð»ÐµÑÐ¸Ñ"/>
          <p:cNvPicPr>
            <a:picLocks noGrp="1"/>
          </p:cNvPicPr>
          <p:nvPr>
            <p:ph idx="1"/>
          </p:nvPr>
        </p:nvPicPr>
        <p:blipFill>
          <a:blip r:embed="rId2" cstate="print"/>
          <a:stretch>
            <a:fillRect/>
          </a:stretch>
        </p:blipFill>
        <p:spPr bwMode="auto">
          <a:xfrm>
            <a:off x="4572000" y="3789040"/>
            <a:ext cx="4050080" cy="1944216"/>
          </a:xfrm>
          <a:prstGeom prst="rect">
            <a:avLst/>
          </a:prstGeom>
          <a:noFill/>
          <a:ln w="9525">
            <a:solidFill>
              <a:schemeClr val="bg1"/>
            </a:solidFill>
            <a:miter lim="800000"/>
            <a:headEnd/>
            <a:tailEnd/>
          </a:ln>
        </p:spPr>
      </p:pic>
      <p:sp>
        <p:nvSpPr>
          <p:cNvPr id="11" name="Заголовок 10"/>
          <p:cNvSpPr>
            <a:spLocks noGrp="1"/>
          </p:cNvSpPr>
          <p:nvPr>
            <p:ph type="title"/>
          </p:nvPr>
        </p:nvSpPr>
        <p:spPr>
          <a:xfrm>
            <a:off x="4499992" y="1052736"/>
            <a:ext cx="4125144" cy="3528392"/>
          </a:xfrm>
        </p:spPr>
        <p:txBody>
          <a:bodyPr>
            <a:normAutofit fontScale="90000"/>
          </a:bodyPr>
          <a:lstStyle/>
          <a:p>
            <a:pPr algn="ctr">
              <a:lnSpc>
                <a:spcPct val="150000"/>
              </a:lnSpc>
            </a:pPr>
            <a:r>
              <a:rPr lang="ru-RU" sz="3100" b="1" dirty="0" smtClean="0">
                <a:solidFill>
                  <a:schemeClr val="tx1"/>
                </a:solidFill>
                <a:latin typeface="Times New Roman" pitchFamily="18" charset="0"/>
                <a:cs typeface="Times New Roman" pitchFamily="18" charset="0"/>
              </a:rPr>
              <a:t>Виктор Курочкин служил на К-429 командиром электротехнического дивизиона.</a:t>
            </a:r>
            <a:r>
              <a:rPr lang="ru-RU" sz="2400" dirty="0" smtClean="0">
                <a:solidFill>
                  <a:schemeClr val="bg1"/>
                </a:solidFill>
                <a:latin typeface="Times New Roman" pitchFamily="18" charset="0"/>
                <a:cs typeface="Times New Roman" pitchFamily="18" charset="0"/>
              </a:rPr>
              <a:t/>
            </a:r>
            <a:br>
              <a:rPr lang="ru-RU" sz="2400" dirty="0" smtClean="0">
                <a:solidFill>
                  <a:schemeClr val="bg1"/>
                </a:solidFill>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pic>
        <p:nvPicPr>
          <p:cNvPr id="9" name="Рисунок 8" descr="ÐÐ¸ÐºÑÐ¾Ñ ÐÑÑÐ¾ÑÐºÐ¸Ð½ Ñ ÑÐ¾ÑÐ»ÑÐ¶Ð¸Ð²ÑÐ°Ð¼Ð¸ Ð²Ð¾ Ð²ÑÐµÐ¼Ñ Ð¿ÐµÑÐµÑÐ¾Ð´Ð° Ð¿Ð¾Ð´Ð¾ Ð»ÑÐ´Ð°Ð¼Ð¸ Ð½Ð° Ð¿Ð¾Ð´Ð²Ð¾Ð´Ð½Ð¾Ð¹ Ð»Ð¾Ð´ÐºÐµ Ð-320"/>
          <p:cNvPicPr/>
          <p:nvPr/>
        </p:nvPicPr>
        <p:blipFill>
          <a:blip r:embed="rId3" cstate="print"/>
          <a:srcRect/>
          <a:stretch>
            <a:fillRect/>
          </a:stretch>
        </p:blipFill>
        <p:spPr bwMode="auto">
          <a:xfrm>
            <a:off x="467544" y="1196752"/>
            <a:ext cx="3888432" cy="4608512"/>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3528" y="332657"/>
            <a:ext cx="8424936" cy="6370975"/>
          </a:xfrm>
          <a:prstGeom prst="rect">
            <a:avLst/>
          </a:prstGeom>
        </p:spPr>
        <p:txBody>
          <a:bodyPr wrap="square">
            <a:spAutoFit/>
          </a:bodyPr>
          <a:lstStyle/>
          <a:p>
            <a:pPr indent="182563" algn="just"/>
            <a:r>
              <a:rPr lang="ru-RU" sz="2400" b="1" dirty="0" smtClean="0">
                <a:latin typeface="Times New Roman" pitchFamily="18" charset="0"/>
                <a:cs typeface="Times New Roman" pitchFamily="18" charset="0"/>
              </a:rPr>
              <a:t>ПОДВИГ: </a:t>
            </a:r>
            <a:r>
              <a:rPr lang="ru-RU" sz="2400" dirty="0" smtClean="0"/>
              <a:t>при погружении в четвертый отсек мощным потоком хлынула морская вода. Она проникла внутрь лодки через вентиляционные клапаны, которые оказались не закрытыми. Подводники из четвертого отсека не покинули своих постов. Они попытались спасти боевой корабль и его экипаж </a:t>
            </a:r>
            <a:r>
              <a:rPr lang="ru-RU" sz="2400" dirty="0" smtClean="0">
                <a:latin typeface="Times New Roman" pitchFamily="18" charset="0"/>
                <a:cs typeface="Times New Roman" pitchFamily="18" charset="0"/>
              </a:rPr>
              <a:t>Командир отсека Виктор Курочкин и Анатолий Петров всего за три минуты  сумели известить центральный пост об аварии, обесточить отсек, тем самым предотвратив пожар, который мог возникнуть при попадании на эти секции забортной воды. Двое офицеров пытались вручную закрыть запоры системы вентиляции ключом-трещоткой, но сделать это им не удалось — человеческие руки были не способны противостоять гидравлике. Впоследствии, после подъема подводной лодки, их тела были найдены на верхней палубе. Они до последних мгновений жизни сжимали манипуляторы забортных захлопок. </a:t>
            </a:r>
            <a:r>
              <a:rPr lang="ru-RU" sz="2400" b="1" dirty="0" smtClean="0">
                <a:solidFill>
                  <a:schemeClr val="bg1"/>
                </a:solidFill>
                <a:latin typeface="Times New Roman" pitchFamily="18" charset="0"/>
                <a:cs typeface="Times New Roman" pitchFamily="18" charset="0"/>
              </a:rPr>
              <a:t>Моряки погибли на боевом посту, но спасли людей.</a:t>
            </a:r>
            <a:endParaRPr lang="ru-RU"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229600" cy="2412504"/>
          </a:xfrm>
        </p:spPr>
        <p:txBody>
          <a:bodyPr>
            <a:noAutofit/>
          </a:bodyPr>
          <a:lstStyle/>
          <a:p>
            <a:pPr algn="ctr"/>
            <a:r>
              <a:rPr lang="ru-RU" sz="2400" b="1" dirty="0" smtClean="0">
                <a:solidFill>
                  <a:schemeClr val="bg1"/>
                </a:solidFill>
                <a:latin typeface="Times New Roman" pitchFamily="18" charset="0"/>
                <a:cs typeface="Times New Roman" pitchFamily="18" charset="0"/>
              </a:rPr>
              <a:t>24 июня 2023 года </a:t>
            </a:r>
            <a:r>
              <a:rPr lang="ru-RU" sz="2400" dirty="0" smtClean="0">
                <a:solidFill>
                  <a:schemeClr val="bg1"/>
                </a:solidFill>
                <a:latin typeface="Times New Roman" pitchFamily="18" charset="0"/>
                <a:cs typeface="Times New Roman" pitchFamily="18" charset="0"/>
              </a:rPr>
              <a:t>– </a:t>
            </a:r>
            <a:r>
              <a:rPr lang="ru-RU" sz="2800" b="1" dirty="0" smtClean="0">
                <a:solidFill>
                  <a:schemeClr val="tx1"/>
                </a:solidFill>
                <a:latin typeface="Times New Roman" pitchFamily="18" charset="0"/>
                <a:cs typeface="Times New Roman" pitchFamily="18" charset="0"/>
              </a:rPr>
              <a:t>40-я годовщина со дня гибели моряков-подводников АПЛ К-429.</a:t>
            </a:r>
            <a:br>
              <a:rPr lang="ru-RU" sz="2800" b="1" dirty="0" smtClean="0">
                <a:solidFill>
                  <a:schemeClr val="tx1"/>
                </a:solidFill>
                <a:latin typeface="Times New Roman" pitchFamily="18" charset="0"/>
                <a:cs typeface="Times New Roman" pitchFamily="18" charset="0"/>
              </a:rPr>
            </a:br>
            <a:r>
              <a:rPr lang="ru-RU" sz="2800" b="1" dirty="0" smtClean="0">
                <a:solidFill>
                  <a:schemeClr val="tx1"/>
                </a:solidFill>
                <a:latin typeface="Times New Roman" pitchFamily="18" charset="0"/>
                <a:cs typeface="Times New Roman" pitchFamily="18" charset="0"/>
              </a:rPr>
              <a:t>Вспомним еще раз всех мужественных и достойных людей, отдавших свои жизни, находясь на службе Отечеству.</a:t>
            </a:r>
            <a:r>
              <a:rPr lang="ru-RU" sz="2400" dirty="0" smtClean="0">
                <a:solidFill>
                  <a:schemeClr val="bg1"/>
                </a:solidFill>
                <a:latin typeface="Times New Roman" pitchFamily="18" charset="0"/>
                <a:cs typeface="Times New Roman" pitchFamily="18" charset="0"/>
              </a:rPr>
              <a:t/>
            </a:r>
            <a:br>
              <a:rPr lang="ru-RU" sz="2400" dirty="0" smtClean="0">
                <a:solidFill>
                  <a:schemeClr val="bg1"/>
                </a:solidFill>
                <a:latin typeface="Times New Roman" pitchFamily="18" charset="0"/>
                <a:cs typeface="Times New Roman" pitchFamily="18" charset="0"/>
              </a:rPr>
            </a:br>
            <a:r>
              <a:rPr lang="ru-RU" sz="2400" b="1" dirty="0" smtClean="0">
                <a:solidFill>
                  <a:schemeClr val="bg1"/>
                </a:solidFill>
                <a:latin typeface="Times New Roman" pitchFamily="18" charset="0"/>
                <a:cs typeface="Times New Roman" pitchFamily="18" charset="0"/>
              </a:rPr>
              <a:t>Вечная им память, героям прошлого и настоящего!</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pic>
        <p:nvPicPr>
          <p:cNvPr id="8" name="Содержимое 3" descr="ÐÐ¾Ð´Ð²Ð¾Ð´Ð½Ð¸ÐºÐ¸, Ð¿Ð¾Ð³Ð¸Ð±ÑÐ¸Ðµ Ð² ÐºÐ°ÑÐ°ÑÑÑÐ¾ÑÐµ Ð-429"/>
          <p:cNvPicPr>
            <a:picLocks noGrp="1"/>
          </p:cNvPicPr>
          <p:nvPr>
            <p:ph sz="half" idx="1"/>
          </p:nvPr>
        </p:nvPicPr>
        <p:blipFill>
          <a:blip r:embed="rId2" cstate="print"/>
          <a:srcRect/>
          <a:stretch>
            <a:fillRect/>
          </a:stretch>
        </p:blipFill>
        <p:spPr bwMode="auto">
          <a:xfrm>
            <a:off x="1835696" y="2924944"/>
            <a:ext cx="5544616" cy="3557129"/>
          </a:xfrm>
          <a:prstGeom prst="rect">
            <a:avLst/>
          </a:prstGeom>
          <a:noFill/>
          <a:ln w="9525">
            <a:solidFill>
              <a:schemeClr val="bg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p:txBody>
          <a:bodyPr>
            <a:noAutofit/>
          </a:bodyPr>
          <a:lstStyle/>
          <a:p>
            <a:pPr algn="ctr">
              <a:lnSpc>
                <a:spcPct val="150000"/>
              </a:lnSpc>
            </a:pPr>
            <a:r>
              <a:rPr lang="ru-RU" sz="2800" b="1" dirty="0" smtClean="0">
                <a:solidFill>
                  <a:schemeClr val="tx1"/>
                </a:solidFill>
                <a:latin typeface="Times New Roman" pitchFamily="18" charset="0"/>
                <a:cs typeface="Times New Roman" pitchFamily="18" charset="0"/>
              </a:rPr>
              <a:t>Воспитанникам была показана презентация</a:t>
            </a:r>
            <a:br>
              <a:rPr lang="ru-RU" sz="2800" b="1" dirty="0" smtClean="0">
                <a:solidFill>
                  <a:schemeClr val="tx1"/>
                </a:solidFill>
                <a:latin typeface="Times New Roman" pitchFamily="18" charset="0"/>
                <a:cs typeface="Times New Roman" pitchFamily="18" charset="0"/>
              </a:rPr>
            </a:br>
            <a:r>
              <a:rPr lang="ru-RU" sz="2800" b="1" dirty="0" smtClean="0">
                <a:solidFill>
                  <a:schemeClr val="tx1"/>
                </a:solidFill>
                <a:latin typeface="Times New Roman" pitchFamily="18" charset="0"/>
                <a:cs typeface="Times New Roman" pitchFamily="18" charset="0"/>
              </a:rPr>
              <a:t> «Военно - Морской Флот России»</a:t>
            </a:r>
            <a:endParaRPr lang="ru-RU" sz="2800" b="1" dirty="0">
              <a:solidFill>
                <a:schemeClr val="tx1"/>
              </a:solidFill>
              <a:latin typeface="Times New Roman" pitchFamily="18" charset="0"/>
              <a:cs typeface="Times New Roman" pitchFamily="18" charset="0"/>
            </a:endParaRPr>
          </a:p>
        </p:txBody>
      </p:sp>
      <p:pic>
        <p:nvPicPr>
          <p:cNvPr id="2050" name="Picture 2"/>
          <p:cNvPicPr>
            <a:picLocks noGrp="1" noChangeAspect="1" noChangeArrowheads="1"/>
          </p:cNvPicPr>
          <p:nvPr>
            <p:ph sz="half" idx="1"/>
          </p:nvPr>
        </p:nvPicPr>
        <p:blipFill>
          <a:blip r:embed="rId2" cstate="print"/>
          <a:stretch>
            <a:fillRect/>
          </a:stretch>
        </p:blipFill>
        <p:spPr bwMode="auto">
          <a:xfrm>
            <a:off x="899592" y="4005064"/>
            <a:ext cx="3322712" cy="2492034"/>
          </a:xfrm>
          <a:prstGeom prst="rect">
            <a:avLst/>
          </a:prstGeom>
          <a:noFill/>
          <a:ln w="9525">
            <a:solidFill>
              <a:schemeClr val="tx1"/>
            </a:solidFill>
            <a:miter lim="800000"/>
            <a:headEnd/>
            <a:tailEnd/>
          </a:ln>
        </p:spPr>
      </p:pic>
      <p:pic>
        <p:nvPicPr>
          <p:cNvPr id="2052" name="Picture 4"/>
          <p:cNvPicPr>
            <a:picLocks noGrp="1" noChangeAspect="1" noChangeArrowheads="1"/>
          </p:cNvPicPr>
          <p:nvPr>
            <p:ph sz="half" idx="2"/>
          </p:nvPr>
        </p:nvPicPr>
        <p:blipFill>
          <a:blip r:embed="rId3" cstate="print"/>
          <a:stretch>
            <a:fillRect/>
          </a:stretch>
        </p:blipFill>
        <p:spPr bwMode="auto">
          <a:xfrm>
            <a:off x="4499992" y="4005064"/>
            <a:ext cx="3312368" cy="2538282"/>
          </a:xfrm>
          <a:prstGeom prst="rect">
            <a:avLst/>
          </a:prstGeom>
          <a:noFill/>
          <a:ln w="9525">
            <a:solidFill>
              <a:schemeClr val="tx1"/>
            </a:solid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473807" y="1412776"/>
            <a:ext cx="3338553" cy="2448272"/>
          </a:xfrm>
          <a:prstGeom prst="rect">
            <a:avLst/>
          </a:prstGeom>
          <a:noFill/>
          <a:ln w="9525">
            <a:solidFill>
              <a:schemeClr val="tx1"/>
            </a:solid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899592" y="1412776"/>
            <a:ext cx="3312368" cy="2484275"/>
          </a:xfrm>
          <a:prstGeom prst="rect">
            <a:avLst/>
          </a:prstGeom>
          <a:noFill/>
          <a:ln w="9525">
            <a:solidFill>
              <a:schemeClr val="tx1"/>
            </a:solid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044352"/>
          </a:xfrm>
        </p:spPr>
        <p:txBody>
          <a:bodyPr>
            <a:normAutofit/>
          </a:bodyPr>
          <a:lstStyle/>
          <a:p>
            <a:pPr algn="ctr"/>
            <a:r>
              <a:rPr lang="ru-RU" sz="2800" b="1" dirty="0" smtClean="0">
                <a:latin typeface="Times New Roman" pitchFamily="18" charset="0"/>
                <a:cs typeface="Times New Roman" pitchFamily="18" charset="0"/>
              </a:rPr>
              <a:t>Детьми был просмотрен документальный фильм «Жизнь на подводной лодке»</a:t>
            </a:r>
            <a:endParaRPr lang="ru-RU" sz="2800" b="1" dirty="0">
              <a:latin typeface="Times New Roman" pitchFamily="18" charset="0"/>
              <a:cs typeface="Times New Roman" pitchFamily="18" charset="0"/>
            </a:endParaRPr>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755576" y="4005064"/>
            <a:ext cx="3384376" cy="2538282"/>
          </a:xfrm>
          <a:prstGeom prst="rect">
            <a:avLst/>
          </a:prstGeom>
          <a:noFill/>
          <a:ln w="9525">
            <a:solidFill>
              <a:schemeClr val="tx1"/>
            </a:solidFill>
            <a:miter lim="800000"/>
            <a:headEnd/>
            <a:tailEnd/>
          </a:ln>
        </p:spPr>
      </p:pic>
      <p:pic>
        <p:nvPicPr>
          <p:cNvPr id="3075" name="Picture 3"/>
          <p:cNvPicPr>
            <a:picLocks noGrp="1" noChangeAspect="1" noChangeArrowheads="1"/>
          </p:cNvPicPr>
          <p:nvPr>
            <p:ph sz="half" idx="2"/>
          </p:nvPr>
        </p:nvPicPr>
        <p:blipFill>
          <a:blip r:embed="rId3" cstate="print"/>
          <a:srcRect/>
          <a:stretch>
            <a:fillRect/>
          </a:stretch>
        </p:blipFill>
        <p:spPr bwMode="auto">
          <a:xfrm>
            <a:off x="2915816" y="1340768"/>
            <a:ext cx="3411166" cy="2558375"/>
          </a:xfrm>
          <a:prstGeom prst="rect">
            <a:avLst/>
          </a:prstGeom>
          <a:noFill/>
          <a:ln w="9525">
            <a:solidFill>
              <a:schemeClr val="tx1"/>
            </a:solid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427984" y="4005064"/>
            <a:ext cx="3384376" cy="2538282"/>
          </a:xfrm>
          <a:prstGeom prst="rect">
            <a:avLst/>
          </a:prstGeom>
          <a:noFill/>
          <a:ln w="9525">
            <a:solidFill>
              <a:schemeClr val="tx1"/>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139952" y="332656"/>
            <a:ext cx="4546848" cy="3528392"/>
          </a:xfrm>
        </p:spPr>
        <p:txBody>
          <a:bodyPr>
            <a:noAutofit/>
          </a:bodyPr>
          <a:lstStyle/>
          <a:p>
            <a:pPr indent="182563" algn="just"/>
            <a:r>
              <a:rPr lang="ru-RU" sz="2800" b="1" dirty="0" smtClean="0">
                <a:solidFill>
                  <a:schemeClr val="tx1"/>
                </a:solidFill>
                <a:latin typeface="Times New Roman" pitchFamily="18" charset="0"/>
                <a:cs typeface="Times New Roman" pitchFamily="18" charset="0"/>
              </a:rPr>
              <a:t>Воспитанники, у которых родные были связаны с Военно - Морским Флотом, из дома смоги  принести фотографии своих близких. </a:t>
            </a:r>
            <a:br>
              <a:rPr lang="ru-RU" sz="2800" b="1" dirty="0" smtClean="0">
                <a:solidFill>
                  <a:schemeClr val="tx1"/>
                </a:solidFill>
                <a:latin typeface="Times New Roman" pitchFamily="18" charset="0"/>
                <a:cs typeface="Times New Roman" pitchFamily="18" charset="0"/>
              </a:rPr>
            </a:br>
            <a:r>
              <a:rPr lang="ru-RU" sz="2800" b="1" dirty="0" smtClean="0">
                <a:solidFill>
                  <a:schemeClr val="tx1"/>
                </a:solidFill>
                <a:latin typeface="Times New Roman" pitchFamily="18" charset="0"/>
                <a:cs typeface="Times New Roman" pitchFamily="18" charset="0"/>
              </a:rPr>
              <a:t>  Ребята с трепетом рассматривали старинные фото  и слушали рассказы.</a:t>
            </a:r>
            <a:endParaRPr lang="ru-RU" sz="2800" b="1" dirty="0">
              <a:solidFill>
                <a:schemeClr val="tx1"/>
              </a:solidFill>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cstate="print"/>
          <a:srcRect t="6790" r="697"/>
          <a:stretch>
            <a:fillRect/>
          </a:stretch>
        </p:blipFill>
        <p:spPr bwMode="auto">
          <a:xfrm>
            <a:off x="467544" y="4005064"/>
            <a:ext cx="3580022" cy="2520280"/>
          </a:xfrm>
          <a:prstGeom prst="rect">
            <a:avLst/>
          </a:prstGeom>
          <a:noFill/>
          <a:ln w="9525">
            <a:solidFill>
              <a:schemeClr val="tx1"/>
            </a:solid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716016" y="4005064"/>
            <a:ext cx="3312368" cy="2484276"/>
          </a:xfrm>
          <a:prstGeom prst="rect">
            <a:avLst/>
          </a:prstGeom>
          <a:noFill/>
          <a:ln w="9525">
            <a:solidFill>
              <a:schemeClr val="tx1"/>
            </a:solid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467544" y="764704"/>
            <a:ext cx="3552393" cy="2664295"/>
          </a:xfrm>
          <a:prstGeom prst="rect">
            <a:avLst/>
          </a:prstGeom>
          <a:noFill/>
          <a:ln w="9525">
            <a:solidFill>
              <a:schemeClr val="tx1"/>
            </a:solid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267</TotalTime>
  <Words>363</Words>
  <Application>Microsoft Office PowerPoint</Application>
  <PresentationFormat>Экран (4:3)</PresentationFormat>
  <Paragraphs>23</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Бумажная</vt:lpstr>
      <vt:lpstr>Слайд 1</vt:lpstr>
      <vt:lpstr> </vt:lpstr>
      <vt:lpstr>Слайд 3</vt:lpstr>
      <vt:lpstr>Виктор Курочкин служил на К-429 командиром электротехнического дивизиона.  </vt:lpstr>
      <vt:lpstr>Слайд 5</vt:lpstr>
      <vt:lpstr>24 июня 2023 года – 40-я годовщина со дня гибели моряков-подводников АПЛ К-429. Вспомним еще раз всех мужественных и достойных людей, отдавших свои жизни, находясь на службе Отечеству. Вечная им память, героям прошлого и настоящего! </vt:lpstr>
      <vt:lpstr>Воспитанникам была показана презентация  «Военно - Морской Флот России»</vt:lpstr>
      <vt:lpstr>Детьми был просмотрен документальный фильм «Жизнь на подводной лодке»</vt:lpstr>
      <vt:lpstr>Воспитанники, у которых родные были связаны с Военно - Морским Флотом, из дома смоги  принести фотографии своих близких.    Ребята с трепетом рассматривали старинные фото  и слушали рассказы.</vt:lpstr>
      <vt:lpstr>После всего увиденного и услышанного  воспитанники уже  с большой ответственностью и пониманием относятся к понятию слова герой-защитник!</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дошкольное образовательное учреждение - детский сад присмотра и оздоровления № 333 </dc:title>
  <dc:creator>евгений</dc:creator>
  <cp:lastModifiedBy>евгений</cp:lastModifiedBy>
  <cp:revision>41</cp:revision>
  <dcterms:created xsi:type="dcterms:W3CDTF">2023-04-08T12:15:36Z</dcterms:created>
  <dcterms:modified xsi:type="dcterms:W3CDTF">2023-05-23T04:57:33Z</dcterms:modified>
</cp:coreProperties>
</file>