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92" r:id="rId13"/>
    <p:sldId id="269" r:id="rId14"/>
    <p:sldId id="270" r:id="rId15"/>
    <p:sldId id="271" r:id="rId16"/>
    <p:sldId id="273" r:id="rId17"/>
    <p:sldId id="274" r:id="rId18"/>
    <p:sldId id="277" r:id="rId19"/>
    <p:sldId id="279" r:id="rId20"/>
    <p:sldId id="281" r:id="rId21"/>
    <p:sldId id="282" r:id="rId22"/>
    <p:sldId id="283" r:id="rId23"/>
    <p:sldId id="284" r:id="rId24"/>
    <p:sldId id="285" r:id="rId25"/>
    <p:sldId id="286" r:id="rId26"/>
    <p:sldId id="291" r:id="rId27"/>
  </p:sldIdLst>
  <p:sldSz cx="9144000" cy="6858000" type="screen4x3"/>
  <p:notesSz cx="6858000" cy="9144000"/>
  <p:embeddedFontLst>
    <p:embeddedFont>
      <p:font typeface="SkazkaForSerge" panose="02027200000000000000"/>
      <p:regular r:id="rId28"/>
    </p:embeddedFont>
    <p:embeddedFont>
      <p:font typeface="Segoe Print" panose="02000600000000000000" pitchFamily="2" charset="0"/>
      <p:regular r:id="rId29"/>
      <p:bold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41"/>
    <a:srgbClr val="FF0066"/>
    <a:srgbClr val="CC0066"/>
    <a:srgbClr val="FF99CC"/>
    <a:srgbClr val="C42A26"/>
    <a:srgbClr val="A42320"/>
    <a:srgbClr val="8D1E1B"/>
    <a:srgbClr val="B05408"/>
    <a:srgbClr val="993300"/>
    <a:srgbClr val="BE2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55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332656"/>
            <a:ext cx="5760640" cy="24482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31750" contourW="12700">
              <a:bevelT w="63500" h="571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«В гостях у сказки».</a:t>
            </a:r>
            <a:endParaRPr lang="ru-RU" sz="5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4293096"/>
            <a:ext cx="4320480" cy="17281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C42A26"/>
                </a:solidFill>
                <a:latin typeface="SkazkaForSerge" pitchFamily="18" charset="0"/>
              </a:rPr>
              <a:t>Подготовила: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C42A26"/>
                </a:solidFill>
                <a:latin typeface="SkazkaForSerge" pitchFamily="18" charset="0"/>
              </a:rPr>
              <a:t>Харинцева А.В.</a:t>
            </a:r>
            <a:endParaRPr lang="ru-RU" sz="2400" dirty="0" smtClean="0">
              <a:solidFill>
                <a:srgbClr val="C42A26"/>
              </a:solidFill>
              <a:latin typeface="SkazkaForSerge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C42A26"/>
                </a:solidFill>
                <a:latin typeface="SkazkaForSerge" pitchFamily="18" charset="0"/>
              </a:rPr>
              <a:t>воспитатель </a:t>
            </a:r>
            <a:endParaRPr lang="ru-RU" sz="2400" dirty="0">
              <a:solidFill>
                <a:srgbClr val="C42A26"/>
              </a:solidFill>
              <a:latin typeface="SkazkaForSerg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CC0066"/>
                </a:solidFill>
                <a:latin typeface="Segoe Print" pitchFamily="2" charset="0"/>
              </a:rPr>
              <a:t>ЭТАПЫ </a:t>
            </a:r>
            <a:br>
              <a:rPr lang="ru-RU" sz="8800" b="1" dirty="0" smtClean="0">
                <a:solidFill>
                  <a:srgbClr val="CC0066"/>
                </a:solidFill>
                <a:latin typeface="Segoe Print" pitchFamily="2" charset="0"/>
              </a:rPr>
            </a:br>
            <a:r>
              <a:rPr lang="ru-RU" sz="8800" b="1" dirty="0" smtClean="0">
                <a:solidFill>
                  <a:srgbClr val="CC0066"/>
                </a:solidFill>
                <a:latin typeface="Segoe Print" pitchFamily="2" charset="0"/>
              </a:rPr>
              <a:t>ПРОЕКТА.</a:t>
            </a:r>
            <a:endParaRPr lang="ru-RU" sz="8800" b="1" dirty="0">
              <a:solidFill>
                <a:srgbClr val="CC0066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C0066"/>
                </a:solidFill>
                <a:latin typeface="Segoe Print" pitchFamily="2" charset="0"/>
              </a:rPr>
              <a:t>  </a:t>
            </a:r>
            <a:br>
              <a:rPr lang="ru-RU" sz="3200" dirty="0" smtClean="0">
                <a:solidFill>
                  <a:srgbClr val="CC0066"/>
                </a:solidFill>
                <a:latin typeface="Segoe Print" pitchFamily="2" charset="0"/>
              </a:rPr>
            </a:br>
            <a:r>
              <a:rPr lang="ru-RU" sz="3200" b="1" dirty="0" smtClean="0">
                <a:solidFill>
                  <a:srgbClr val="CC0066"/>
                </a:solidFill>
                <a:latin typeface="Segoe Print" pitchFamily="2" charset="0"/>
              </a:rPr>
              <a:t>I.</a:t>
            </a:r>
            <a:r>
              <a:rPr lang="ru-RU" sz="3200" dirty="0" smtClean="0">
                <a:solidFill>
                  <a:srgbClr val="CC0066"/>
                </a:solidFill>
                <a:latin typeface="Segoe Print" pitchFamily="2" charset="0"/>
              </a:rPr>
              <a:t> </a:t>
            </a:r>
            <a:r>
              <a:rPr lang="ru-RU" sz="3200" b="1" dirty="0" smtClean="0">
                <a:solidFill>
                  <a:srgbClr val="CC0066"/>
                </a:solidFill>
                <a:latin typeface="Segoe Print" pitchFamily="2" charset="0"/>
              </a:rPr>
              <a:t>Этап - Подготовительный (разработка проекта).</a:t>
            </a:r>
            <a:r>
              <a:rPr lang="ru-RU" sz="3200" dirty="0" smtClean="0">
                <a:solidFill>
                  <a:srgbClr val="CC0066"/>
                </a:solidFill>
                <a:latin typeface="Segoe Print" pitchFamily="2" charset="0"/>
              </a:rPr>
              <a:t/>
            </a:r>
            <a:br>
              <a:rPr lang="ru-RU" sz="3200" dirty="0" smtClean="0">
                <a:solidFill>
                  <a:srgbClr val="CC0066"/>
                </a:solidFill>
                <a:latin typeface="Segoe Print" pitchFamily="2" charset="0"/>
              </a:rPr>
            </a:br>
            <a:endParaRPr lang="ru-RU" sz="3200" dirty="0">
              <a:solidFill>
                <a:srgbClr val="CC0066"/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ru-RU" dirty="0" smtClean="0"/>
              <a:t>определение проблемы;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 smtClean="0"/>
              <a:t>постановка цели, задач;	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 smtClean="0"/>
              <a:t>сбор информации, литературы; дополнительного материала;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 smtClean="0"/>
              <a:t> составление перспективного плана работы.</a:t>
            </a:r>
          </a:p>
          <a:p>
            <a:pPr algn="ctr"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396044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C0066"/>
                </a:solidFill>
                <a:latin typeface="Segoe Print" pitchFamily="2" charset="0"/>
              </a:rPr>
              <a:t>Пути реализации проекта.</a:t>
            </a:r>
            <a:endParaRPr lang="ru-RU" sz="6000" dirty="0"/>
          </a:p>
        </p:txBody>
      </p:sp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161277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820041"/>
                </a:solidFill>
              </a:rPr>
              <a:t>1.   Пополнение содержания книжного уголка сказками разных жанров.</a:t>
            </a:r>
          </a:p>
          <a:p>
            <a:pPr algn="ctr">
              <a:buNone/>
            </a:pPr>
            <a:endParaRPr lang="ru-RU" dirty="0">
              <a:solidFill>
                <a:srgbClr val="820041"/>
              </a:solidFill>
            </a:endParaRPr>
          </a:p>
        </p:txBody>
      </p:sp>
      <p:pic>
        <p:nvPicPr>
          <p:cNvPr id="4098" name="Picture 2" descr="C:\Users\acer\Downloads\IMG_2021-10-14_0818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3" b="16387"/>
          <a:stretch/>
        </p:blipFill>
        <p:spPr bwMode="auto">
          <a:xfrm>
            <a:off x="2627784" y="1268760"/>
            <a:ext cx="3744416" cy="485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54461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C0066"/>
                </a:solidFill>
                <a:latin typeface="Segoe Print" pitchFamily="2" charset="0"/>
              </a:rPr>
              <a:t>Содержание работы с детьми:</a:t>
            </a:r>
            <a:br>
              <a:rPr lang="ru-RU" sz="6000" b="1" dirty="0" smtClean="0">
                <a:solidFill>
                  <a:srgbClr val="CC0066"/>
                </a:solidFill>
                <a:latin typeface="Segoe Print" pitchFamily="2" charset="0"/>
              </a:rPr>
            </a:br>
            <a:endParaRPr lang="ru-RU" sz="6000" b="1" dirty="0">
              <a:solidFill>
                <a:srgbClr val="CC0066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/>
            <a:r>
              <a:rPr lang="ru-RU" sz="2800" b="1" dirty="0" smtClean="0">
                <a:solidFill>
                  <a:srgbClr val="CC0066"/>
                </a:solidFill>
                <a:latin typeface="Segoe Print" pitchFamily="2" charset="0"/>
              </a:rPr>
              <a:t/>
            </a:r>
            <a:br>
              <a:rPr lang="ru-RU" sz="2800" b="1" dirty="0" smtClean="0">
                <a:solidFill>
                  <a:srgbClr val="CC0066"/>
                </a:solidFill>
                <a:latin typeface="Segoe Print" pitchFamily="2" charset="0"/>
              </a:rPr>
            </a:br>
            <a:r>
              <a:rPr lang="ru-RU" sz="2800" b="1" dirty="0" smtClean="0">
                <a:solidFill>
                  <a:srgbClr val="CC0066"/>
                </a:solidFill>
                <a:latin typeface="Segoe Print" pitchFamily="2" charset="0"/>
              </a:rPr>
              <a:t>1. Беседа «Что такое сказка, чем она отличается от других произведений».</a:t>
            </a:r>
            <a:br>
              <a:rPr lang="ru-RU" sz="2800" b="1" dirty="0" smtClean="0">
                <a:solidFill>
                  <a:srgbClr val="CC0066"/>
                </a:solidFill>
                <a:latin typeface="Segoe Print" pitchFamily="2" charset="0"/>
              </a:rPr>
            </a:br>
            <a:r>
              <a:rPr lang="ru-RU" sz="2800" b="1" dirty="0" smtClean="0">
                <a:solidFill>
                  <a:srgbClr val="CC0066"/>
                </a:solidFill>
                <a:latin typeface="Segoe Print" pitchFamily="2" charset="0"/>
              </a:rPr>
              <a:t>2. Чтение разных сказок.</a:t>
            </a:r>
            <a:br>
              <a:rPr lang="ru-RU" sz="2800" b="1" dirty="0" smtClean="0">
                <a:solidFill>
                  <a:srgbClr val="CC0066"/>
                </a:solidFill>
                <a:latin typeface="Segoe Print" pitchFamily="2" charset="0"/>
              </a:rPr>
            </a:br>
            <a:endParaRPr lang="ru-RU" sz="2800" b="1" dirty="0">
              <a:solidFill>
                <a:srgbClr val="CC0066"/>
              </a:solidFill>
              <a:latin typeface="Segoe Print" pitchFamily="2" charset="0"/>
            </a:endParaRPr>
          </a:p>
        </p:txBody>
      </p:sp>
      <p:pic>
        <p:nvPicPr>
          <p:cNvPr id="7" name="Picture 4" descr="C:\Users\acer\Downloads\IMG_2021-10-14_1121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280" y="-8769455"/>
            <a:ext cx="1526514" cy="271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700808"/>
            <a:ext cx="7057514" cy="3967921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/>
            <a:r>
              <a:rPr lang="ru-RU" sz="4000" b="1" dirty="0" smtClean="0">
                <a:solidFill>
                  <a:srgbClr val="CC0066"/>
                </a:solidFill>
                <a:latin typeface="Segoe Print" pitchFamily="2" charset="0"/>
              </a:rPr>
              <a:t/>
            </a:r>
            <a:br>
              <a:rPr lang="ru-RU" sz="4000" b="1" dirty="0" smtClean="0">
                <a:solidFill>
                  <a:srgbClr val="CC0066"/>
                </a:solidFill>
                <a:latin typeface="Segoe Print" pitchFamily="2" charset="0"/>
              </a:rPr>
            </a:br>
            <a:r>
              <a:rPr lang="ru-RU" sz="4000" b="1" dirty="0" smtClean="0">
                <a:solidFill>
                  <a:srgbClr val="CC0066"/>
                </a:solidFill>
                <a:latin typeface="Segoe Print" pitchFamily="2" charset="0"/>
              </a:rPr>
              <a:t>3. Рассматривание альбома с иллюстрациями р.н.сказок.</a:t>
            </a:r>
            <a:br>
              <a:rPr lang="ru-RU" sz="4000" b="1" dirty="0" smtClean="0">
                <a:solidFill>
                  <a:srgbClr val="CC0066"/>
                </a:solidFill>
                <a:latin typeface="Segoe Print" pitchFamily="2" charset="0"/>
              </a:rPr>
            </a:br>
            <a:endParaRPr lang="ru-RU" sz="4000" b="1" dirty="0">
              <a:solidFill>
                <a:srgbClr val="CC0066"/>
              </a:solidFill>
              <a:latin typeface="Segoe Print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916831"/>
            <a:ext cx="5759235" cy="324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CC0066"/>
                </a:solidFill>
                <a:latin typeface="Segoe Print" pitchFamily="2" charset="0"/>
              </a:rPr>
              <a:t/>
            </a:r>
            <a:br>
              <a:rPr lang="ru-RU" sz="2400" b="1" dirty="0" smtClean="0">
                <a:solidFill>
                  <a:srgbClr val="CC0066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CC0066"/>
                </a:solidFill>
                <a:latin typeface="Segoe Print" pitchFamily="2" charset="0"/>
              </a:rPr>
              <a:t/>
            </a:r>
            <a:br>
              <a:rPr lang="ru-RU" sz="2400" b="1" dirty="0" smtClean="0">
                <a:solidFill>
                  <a:srgbClr val="CC0066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CC0066"/>
                </a:solidFill>
                <a:latin typeface="Segoe Print" pitchFamily="2" charset="0"/>
              </a:rPr>
              <a:t/>
            </a:r>
            <a:br>
              <a:rPr lang="ru-RU" sz="2400" b="1" dirty="0" smtClean="0">
                <a:solidFill>
                  <a:srgbClr val="CC0066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CC0066"/>
                </a:solidFill>
                <a:latin typeface="Segoe Print" pitchFamily="2" charset="0"/>
              </a:rPr>
              <a:t>4. Рисование детьми героев сказок. </a:t>
            </a:r>
            <a:br>
              <a:rPr lang="ru-RU" sz="2400" b="1" dirty="0" smtClean="0">
                <a:solidFill>
                  <a:srgbClr val="CC0066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CC0066"/>
                </a:solidFill>
                <a:latin typeface="Segoe Print" pitchFamily="2" charset="0"/>
              </a:rPr>
              <a:t>5. Разучивание присказок, поговорок, пословиц о сказках, сказочных героях. </a:t>
            </a:r>
            <a:br>
              <a:rPr lang="ru-RU" sz="2400" b="1" dirty="0" smtClean="0">
                <a:solidFill>
                  <a:srgbClr val="CC0066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CC0066"/>
                </a:solidFill>
                <a:latin typeface="Segoe Print" pitchFamily="2" charset="0"/>
              </a:rPr>
              <a:t>6. Пересказ прочитанных сказок, их </a:t>
            </a:r>
            <a:r>
              <a:rPr lang="ru-RU" sz="2400" b="1" dirty="0" err="1" smtClean="0">
                <a:solidFill>
                  <a:srgbClr val="CC0066"/>
                </a:solidFill>
                <a:latin typeface="Segoe Print" pitchFamily="2" charset="0"/>
              </a:rPr>
              <a:t>инсценирование</a:t>
            </a:r>
            <a:r>
              <a:rPr lang="ru-RU" sz="2400" b="1" dirty="0" smtClean="0">
                <a:solidFill>
                  <a:srgbClr val="CC0066"/>
                </a:solidFill>
                <a:latin typeface="Segoe Print" pitchFamily="2" charset="0"/>
              </a:rPr>
              <a:t>.</a:t>
            </a:r>
            <a:br>
              <a:rPr lang="ru-RU" sz="2400" b="1" dirty="0" smtClean="0">
                <a:solidFill>
                  <a:srgbClr val="CC0066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CC0066"/>
                </a:solidFill>
                <a:latin typeface="Segoe Print" pitchFamily="2" charset="0"/>
              </a:rPr>
              <a:t/>
            </a:r>
            <a:br>
              <a:rPr lang="ru-RU" sz="2400" b="1" dirty="0" smtClean="0">
                <a:solidFill>
                  <a:srgbClr val="CC0066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CC0066"/>
                </a:solidFill>
                <a:latin typeface="Segoe Print" pitchFamily="2" charset="0"/>
              </a:rPr>
              <a:t/>
            </a:r>
            <a:br>
              <a:rPr lang="ru-RU" sz="2400" b="1" dirty="0" smtClean="0">
                <a:solidFill>
                  <a:srgbClr val="CC0066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CC0066"/>
                </a:solidFill>
                <a:latin typeface="Segoe Print" pitchFamily="2" charset="0"/>
              </a:rPr>
              <a:t/>
            </a:r>
            <a:br>
              <a:rPr lang="ru-RU" sz="2400" b="1" dirty="0" smtClean="0">
                <a:solidFill>
                  <a:srgbClr val="CC0066"/>
                </a:solidFill>
                <a:latin typeface="Segoe Print" pitchFamily="2" charset="0"/>
              </a:rPr>
            </a:br>
            <a:endParaRPr lang="ru-RU" sz="2400" b="1" dirty="0">
              <a:solidFill>
                <a:srgbClr val="CC0066"/>
              </a:solidFill>
              <a:latin typeface="Segoe Print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76872"/>
            <a:ext cx="3288986" cy="3780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/>
            <a:r>
              <a:rPr lang="ru-RU" sz="2800" b="1" dirty="0" smtClean="0">
                <a:solidFill>
                  <a:srgbClr val="CC0066"/>
                </a:solidFill>
                <a:latin typeface="Segoe Print" pitchFamily="2" charset="0"/>
              </a:rPr>
              <a:t/>
            </a:r>
            <a:br>
              <a:rPr lang="ru-RU" sz="2800" b="1" dirty="0" smtClean="0">
                <a:solidFill>
                  <a:srgbClr val="CC0066"/>
                </a:solidFill>
                <a:latin typeface="Segoe Print" pitchFamily="2" charset="0"/>
              </a:rPr>
            </a:br>
            <a:r>
              <a:rPr lang="ru-RU" sz="2800" b="1" dirty="0" smtClean="0">
                <a:solidFill>
                  <a:srgbClr val="CC0066"/>
                </a:solidFill>
                <a:latin typeface="Segoe Print" pitchFamily="2" charset="0"/>
              </a:rPr>
              <a:t>7. Выполнение самостоятельных и совместно с родителями творческих работ (Составление сказок).</a:t>
            </a:r>
            <a:br>
              <a:rPr lang="ru-RU" sz="2800" b="1" dirty="0" smtClean="0">
                <a:solidFill>
                  <a:srgbClr val="CC0066"/>
                </a:solidFill>
                <a:latin typeface="Segoe Print" pitchFamily="2" charset="0"/>
              </a:rPr>
            </a:br>
            <a:endParaRPr lang="ru-RU" sz="2800" b="1" dirty="0">
              <a:solidFill>
                <a:srgbClr val="CC0066"/>
              </a:solidFill>
              <a:latin typeface="Segoe Print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9"/>
          <a:stretch/>
        </p:blipFill>
        <p:spPr>
          <a:xfrm>
            <a:off x="3419872" y="1988840"/>
            <a:ext cx="2251120" cy="33045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01"/>
          <a:stretch/>
        </p:blipFill>
        <p:spPr>
          <a:xfrm>
            <a:off x="971600" y="1700808"/>
            <a:ext cx="2159049" cy="30644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21"/>
          <a:stretch/>
        </p:blipFill>
        <p:spPr>
          <a:xfrm>
            <a:off x="6013349" y="1700808"/>
            <a:ext cx="2246899" cy="3168352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/>
            <a:r>
              <a:rPr lang="ru-RU" sz="3200" b="1" dirty="0" smtClean="0">
                <a:solidFill>
                  <a:srgbClr val="CC0066"/>
                </a:solidFill>
                <a:latin typeface="Segoe Print" pitchFamily="2" charset="0"/>
              </a:rPr>
              <a:t/>
            </a:r>
            <a:br>
              <a:rPr lang="ru-RU" sz="3200" b="1" dirty="0" smtClean="0">
                <a:solidFill>
                  <a:srgbClr val="CC0066"/>
                </a:solidFill>
                <a:latin typeface="Segoe Print" pitchFamily="2" charset="0"/>
              </a:rPr>
            </a:br>
            <a:r>
              <a:rPr lang="ru-RU" sz="3200" b="1" dirty="0" smtClean="0">
                <a:solidFill>
                  <a:srgbClr val="CC0066"/>
                </a:solidFill>
                <a:latin typeface="Segoe Print" pitchFamily="2" charset="0"/>
              </a:rPr>
              <a:t>8. Иллюстрирование прочитанных сказок, сказок собственного сочинения.</a:t>
            </a:r>
            <a:br>
              <a:rPr lang="ru-RU" sz="3200" b="1" dirty="0" smtClean="0">
                <a:solidFill>
                  <a:srgbClr val="CC0066"/>
                </a:solidFill>
                <a:latin typeface="Segoe Print" pitchFamily="2" charset="0"/>
              </a:rPr>
            </a:br>
            <a:endParaRPr lang="ru-RU" sz="3200" b="1" dirty="0">
              <a:solidFill>
                <a:srgbClr val="CC0066"/>
              </a:solidFill>
              <a:latin typeface="Segoe Print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497" t="27157" r="3619" b="16832"/>
          <a:stretch/>
        </p:blipFill>
        <p:spPr>
          <a:xfrm rot="10800000">
            <a:off x="899590" y="2060848"/>
            <a:ext cx="7659033" cy="324036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72008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C0066"/>
                </a:solidFill>
                <a:latin typeface="Segoe Print" pitchFamily="2" charset="0"/>
              </a:rPr>
              <a:t>Актуальность:</a:t>
            </a:r>
            <a:r>
              <a:rPr lang="ru-RU" dirty="0" smtClean="0">
                <a:solidFill>
                  <a:srgbClr val="CC0066"/>
                </a:solidFill>
                <a:latin typeface="Segoe Print" pitchFamily="2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396044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Через сказку ребёнок входит в мир чудес и волшебства, где ребёнок учится доброму отношению к людям. Дети не остаются равнодушными после встречи с героями сказок, всё это вызывает желание разобраться в сказочной ситуации и стимулирует умственную деятельность ребёнка. Он учится сопереживать, появляется новое эмоциональное отношение к окружающему. Дошкольники сталкиваются в сказках со сложными явлениями, чувствами. Сказка даёт хороший урок на всю жизнь и детям, и взрослым.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/>
            <a:r>
              <a:rPr lang="ru-RU" sz="2400" b="1" dirty="0" smtClean="0">
                <a:solidFill>
                  <a:srgbClr val="CC0066"/>
                </a:solidFill>
                <a:latin typeface="Segoe Print" pitchFamily="2" charset="0"/>
              </a:rPr>
              <a:t/>
            </a:r>
            <a:br>
              <a:rPr lang="ru-RU" sz="2400" b="1" dirty="0" smtClean="0">
                <a:solidFill>
                  <a:srgbClr val="CC0066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CC0066"/>
                </a:solidFill>
                <a:latin typeface="Segoe Print" pitchFamily="2" charset="0"/>
              </a:rPr>
              <a:t> 10. Загадки о сказках, героях сказок. </a:t>
            </a:r>
            <a:br>
              <a:rPr lang="ru-RU" sz="2400" b="1" dirty="0" smtClean="0">
                <a:solidFill>
                  <a:srgbClr val="CC0066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CC0066"/>
                </a:solidFill>
                <a:latin typeface="Segoe Print" pitchFamily="2" charset="0"/>
              </a:rPr>
              <a:t>11. Театрализация сказки: «Репка».</a:t>
            </a:r>
            <a:br>
              <a:rPr lang="ru-RU" sz="2400" b="1" dirty="0" smtClean="0">
                <a:solidFill>
                  <a:srgbClr val="CC0066"/>
                </a:solidFill>
                <a:latin typeface="Segoe Print" pitchFamily="2" charset="0"/>
              </a:rPr>
            </a:br>
            <a:endParaRPr lang="ru-RU" sz="2400" b="1" dirty="0">
              <a:solidFill>
                <a:srgbClr val="CC0066"/>
              </a:solidFill>
              <a:latin typeface="Segoe Print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417638"/>
            <a:ext cx="6980017" cy="392435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CC0066"/>
                </a:solidFill>
                <a:latin typeface="Segoe Print" pitchFamily="2" charset="0"/>
              </a:rPr>
              <a:t>Содержание работы с родителями:</a:t>
            </a:r>
            <a:endParaRPr lang="ru-RU" dirty="0">
              <a:solidFill>
                <a:srgbClr val="CC0066"/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lvl="0" indent="-514350" algn="ctr">
              <a:buFont typeface="+mj-lt"/>
              <a:buAutoNum type="arabicPeriod"/>
            </a:pPr>
            <a:r>
              <a:rPr lang="ru-RU" dirty="0" smtClean="0"/>
              <a:t>Беседа с родителями «Знакомство с проектом».</a:t>
            </a:r>
          </a:p>
          <a:p>
            <a:pPr marL="514350" lvl="0" indent="-514350" algn="ctr">
              <a:buFont typeface="+mj-lt"/>
              <a:buAutoNum type="arabicPeriod"/>
            </a:pPr>
            <a:r>
              <a:rPr lang="ru-RU" dirty="0" smtClean="0"/>
              <a:t>Домашние задания для родителей и детей (рисование иллюстраций к сказкам, изготовление книжек-малышек).</a:t>
            </a:r>
          </a:p>
          <a:p>
            <a:pPr marL="514350" lvl="0" indent="-514350" algn="ctr">
              <a:buFont typeface="+mj-lt"/>
              <a:buAutoNum type="arabicPeriod"/>
            </a:pPr>
            <a:r>
              <a:rPr lang="ru-RU" dirty="0" smtClean="0"/>
              <a:t>Чтение сказок с детьми.</a:t>
            </a:r>
          </a:p>
          <a:p>
            <a:pPr marL="514350" lvl="0" indent="-514350" algn="ctr">
              <a:buFont typeface="+mj-lt"/>
              <a:buAutoNum type="arabicPeriod"/>
            </a:pPr>
            <a:r>
              <a:rPr lang="ru-RU" dirty="0" smtClean="0"/>
              <a:t>Придумывание сказок с детьми.</a:t>
            </a:r>
          </a:p>
          <a:p>
            <a:pPr marL="514350" lvl="0" indent="-514350" algn="ctr">
              <a:buFont typeface="+mj-lt"/>
              <a:buAutoNum type="arabicPeriod"/>
            </a:pPr>
            <a:r>
              <a:rPr lang="ru-RU" dirty="0" smtClean="0"/>
              <a:t>Помощь в пополнении книжного уголка сказками.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66"/>
                </a:solidFill>
                <a:latin typeface="Segoe Print" pitchFamily="2" charset="0"/>
              </a:rPr>
              <a:t/>
            </a:r>
            <a:br>
              <a:rPr lang="ru-RU" b="1" dirty="0" smtClean="0">
                <a:solidFill>
                  <a:srgbClr val="CC0066"/>
                </a:solidFill>
                <a:latin typeface="Segoe Print" pitchFamily="2" charset="0"/>
              </a:rPr>
            </a:br>
            <a:r>
              <a:rPr lang="ru-RU" b="1" dirty="0" smtClean="0">
                <a:solidFill>
                  <a:srgbClr val="CC0066"/>
                </a:solidFill>
                <a:latin typeface="Segoe Print" pitchFamily="2" charset="0"/>
              </a:rPr>
              <a:t>II. Этап – Исследовательский.</a:t>
            </a:r>
            <a:br>
              <a:rPr lang="ru-RU" b="1" dirty="0" smtClean="0">
                <a:solidFill>
                  <a:srgbClr val="CC0066"/>
                </a:solidFill>
                <a:latin typeface="Segoe Print" pitchFamily="2" charset="0"/>
              </a:rPr>
            </a:br>
            <a:endParaRPr lang="ru-RU" b="1" dirty="0">
              <a:solidFill>
                <a:srgbClr val="CC0066"/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ru-RU" dirty="0" smtClean="0"/>
              <a:t>   работа по плану с детьми, родителями, педагогами.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 smtClean="0"/>
              <a:t>   выполнение проекта.</a:t>
            </a:r>
          </a:p>
          <a:p>
            <a:pPr algn="ctr"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66"/>
                </a:solidFill>
                <a:latin typeface="Segoe Print" pitchFamily="2" charset="0"/>
              </a:rPr>
              <a:t/>
            </a:r>
            <a:br>
              <a:rPr lang="ru-RU" b="1" dirty="0" smtClean="0">
                <a:solidFill>
                  <a:srgbClr val="CC0066"/>
                </a:solidFill>
                <a:latin typeface="Segoe Print" pitchFamily="2" charset="0"/>
              </a:rPr>
            </a:br>
            <a:r>
              <a:rPr lang="ru-RU" b="1" dirty="0" smtClean="0">
                <a:solidFill>
                  <a:srgbClr val="CC0066"/>
                </a:solidFill>
                <a:latin typeface="Segoe Print" pitchFamily="2" charset="0"/>
              </a:rPr>
              <a:t>III. Этап – </a:t>
            </a:r>
            <a:br>
              <a:rPr lang="ru-RU" b="1" dirty="0" smtClean="0">
                <a:solidFill>
                  <a:srgbClr val="CC0066"/>
                </a:solidFill>
                <a:latin typeface="Segoe Print" pitchFamily="2" charset="0"/>
              </a:rPr>
            </a:br>
            <a:r>
              <a:rPr lang="ru-RU" b="1" dirty="0" smtClean="0">
                <a:solidFill>
                  <a:srgbClr val="CC0066"/>
                </a:solidFill>
                <a:latin typeface="Segoe Print" pitchFamily="2" charset="0"/>
              </a:rPr>
              <a:t>Заключительный </a:t>
            </a:r>
            <a:br>
              <a:rPr lang="ru-RU" b="1" dirty="0" smtClean="0">
                <a:solidFill>
                  <a:srgbClr val="CC0066"/>
                </a:solidFill>
                <a:latin typeface="Segoe Print" pitchFamily="2" charset="0"/>
              </a:rPr>
            </a:br>
            <a:endParaRPr lang="ru-RU" b="1" dirty="0">
              <a:solidFill>
                <a:srgbClr val="CC0066"/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ru-RU" dirty="0" smtClean="0"/>
              <a:t>презентация проекта;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 smtClean="0"/>
              <a:t>       театрализация сказки «Репка»;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 smtClean="0"/>
              <a:t>       подведение итогов, анализ ожидаемого результата;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 smtClean="0"/>
              <a:t>       консультация для воспитателей «Народные сказки в жизни детей»;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 smtClean="0"/>
              <a:t>обобщение результатов работы.</a:t>
            </a:r>
          </a:p>
          <a:p>
            <a:pPr algn="ctr"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CC0066"/>
                </a:solidFill>
                <a:latin typeface="Segoe Print" pitchFamily="2" charset="0"/>
              </a:rPr>
              <a:t> </a:t>
            </a:r>
            <a:br>
              <a:rPr lang="ru-RU" b="1" dirty="0" smtClean="0">
                <a:solidFill>
                  <a:srgbClr val="CC0066"/>
                </a:solidFill>
                <a:latin typeface="Segoe Print" pitchFamily="2" charset="0"/>
              </a:rPr>
            </a:br>
            <a:r>
              <a:rPr lang="ru-RU" b="1" dirty="0" smtClean="0">
                <a:solidFill>
                  <a:srgbClr val="CC0066"/>
                </a:solidFill>
                <a:latin typeface="Segoe Print" pitchFamily="2" charset="0"/>
              </a:rPr>
              <a:t>Результат:</a:t>
            </a:r>
            <a:br>
              <a:rPr lang="ru-RU" b="1" dirty="0" smtClean="0">
                <a:solidFill>
                  <a:srgbClr val="CC0066"/>
                </a:solidFill>
                <a:latin typeface="Segoe Print" pitchFamily="2" charset="0"/>
              </a:rPr>
            </a:br>
            <a:endParaRPr lang="ru-RU" b="1" dirty="0">
              <a:solidFill>
                <a:srgbClr val="CC0066"/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Тема проекта детям очень понравилась, поэтому дети с удовольствием принимали участие во всех мероприятиях; любят слушать сказки в исполнении педагога; с удовольствием рассматривают иллюстрации в книгах, в альбомах. В самостоятельной игровой деятельности разыгрывают знакомые сказки с помощью настольного театра и различных видов театра; некоторые воспитанники придумывают свои сказки. Дети стали дружнее, чаще приходят друг другу на помощь.</a:t>
            </a:r>
          </a:p>
          <a:p>
            <a:pPr algn="ctr">
              <a:buNone/>
            </a:pPr>
            <a:r>
              <a:rPr lang="ru-RU" dirty="0" smtClean="0"/>
              <a:t>Родители проявили инициативу и творчество в изготовлении книжек со сказками собственного сочинения.(совместно с детьми) .</a:t>
            </a:r>
          </a:p>
          <a:p>
            <a:pPr algn="ctr">
              <a:buNone/>
            </a:pPr>
            <a:r>
              <a:rPr lang="ru-RU" dirty="0" smtClean="0"/>
              <a:t>Проделанная работа дала положительный результат не только в познавательном, речевом, но и в социальном развитии детей; а так же способствовала возникновению интереса и желания у родителей принять участие в проекте «В гостях у сказки».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CC0066"/>
                </a:solidFill>
                <a:latin typeface="Segoe Print" pitchFamily="2" charset="0"/>
              </a:rPr>
              <a:t>Список используемой литературы:</a:t>
            </a:r>
            <a:endParaRPr lang="ru-RU" dirty="0">
              <a:solidFill>
                <a:srgbClr val="CC0066"/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1 </a:t>
            </a:r>
            <a:r>
              <a:rPr lang="ru-RU" dirty="0" err="1" smtClean="0"/>
              <a:t>КочкинаН.А</a:t>
            </a:r>
            <a:r>
              <a:rPr lang="ru-RU" dirty="0" smtClean="0"/>
              <a:t>. Метод проектов в дошкольном образовании: Методическое пособие.- М.: Мозаика-Синтез, 2012г.</a:t>
            </a:r>
          </a:p>
          <a:p>
            <a:pPr>
              <a:buNone/>
            </a:pPr>
            <a:r>
              <a:rPr lang="ru-RU" dirty="0" smtClean="0"/>
              <a:t>2 И.А.Лыкова. Изобразительная деятельность в детском саду. – М., Сфера, 2007</a:t>
            </a:r>
          </a:p>
          <a:p>
            <a:pPr>
              <a:buNone/>
            </a:pPr>
            <a:r>
              <a:rPr lang="ru-RU" dirty="0" smtClean="0"/>
              <a:t>3 Антипина Е.А. Театрализованная деятельность в детском </a:t>
            </a:r>
            <a:r>
              <a:rPr lang="ru-RU" dirty="0" err="1" smtClean="0"/>
              <a:t>саду.-М</a:t>
            </a:r>
            <a:r>
              <a:rPr lang="ru-RU" dirty="0" smtClean="0"/>
              <a:t>., 2003.</a:t>
            </a:r>
          </a:p>
          <a:p>
            <a:pPr>
              <a:buNone/>
            </a:pPr>
            <a:r>
              <a:rPr lang="ru-RU" dirty="0" smtClean="0"/>
              <a:t>4 Сорокина Н.Ф. Играем в кукольный театр: Программа «</a:t>
            </a:r>
            <a:r>
              <a:rPr lang="ru-RU" dirty="0" err="1" smtClean="0"/>
              <a:t>Театр-творчество-дети</a:t>
            </a:r>
            <a:r>
              <a:rPr lang="ru-RU" dirty="0" smtClean="0"/>
              <a:t>».-М.: АРКТИ, 20.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  <a:latin typeface="Segoe Print" pitchFamily="2" charset="0"/>
              </a:rPr>
              <a:t>СПАСИБО ЗА ВНИМАНИЕ!</a:t>
            </a:r>
            <a:endParaRPr lang="ru-RU" b="1" dirty="0">
              <a:solidFill>
                <a:srgbClr val="FF0066"/>
              </a:solidFill>
              <a:latin typeface="Segoe Print" pitchFamily="2" charset="0"/>
            </a:endParaRPr>
          </a:p>
        </p:txBody>
      </p:sp>
      <p:pic>
        <p:nvPicPr>
          <p:cNvPr id="1026" name="Picture 2" descr="Картинки по запросу вот и сказ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492896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Segoe Print" pitchFamily="2" charset="0"/>
              </a:rPr>
              <a:t/>
            </a:r>
            <a:br>
              <a:rPr lang="ru-RU" b="1" dirty="0" smtClean="0">
                <a:latin typeface="Segoe Print" pitchFamily="2" charset="0"/>
              </a:rPr>
            </a:br>
            <a:r>
              <a:rPr lang="ru-RU" b="1" dirty="0" smtClean="0">
                <a:latin typeface="Segoe Print" pitchFamily="2" charset="0"/>
              </a:rPr>
              <a:t/>
            </a:r>
            <a:br>
              <a:rPr lang="ru-RU" b="1" dirty="0" smtClean="0">
                <a:latin typeface="Segoe Print" pitchFamily="2" charset="0"/>
              </a:rPr>
            </a:br>
            <a:r>
              <a:rPr lang="ru-RU" b="1" dirty="0" smtClean="0">
                <a:solidFill>
                  <a:srgbClr val="CC0066"/>
                </a:solidFill>
                <a:latin typeface="Segoe Print" pitchFamily="2" charset="0"/>
              </a:rPr>
              <a:t>Проблема значимая для детей, на решение которой направлен проект:</a:t>
            </a:r>
            <a:r>
              <a:rPr lang="ru-RU" dirty="0" smtClean="0">
                <a:latin typeface="Segoe Print" pitchFamily="2" charset="0"/>
              </a:rPr>
              <a:t/>
            </a:r>
            <a:br>
              <a:rPr lang="ru-RU" dirty="0" smtClean="0">
                <a:latin typeface="Segoe Print" pitchFamily="2" charset="0"/>
              </a:rPr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259228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Большинство наших детей воспитываются не на сказках, а на современных мультфильмах. У большинства родителей нет времени почитать книгу ребёнку.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475656" y="5373216"/>
            <a:ext cx="7295581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CC0066"/>
                </a:solidFill>
                <a:latin typeface="Segoe Print" pitchFamily="2" charset="0"/>
              </a:rPr>
              <a:t/>
            </a:r>
            <a:br>
              <a:rPr lang="ru-RU" b="1" dirty="0" smtClean="0">
                <a:solidFill>
                  <a:srgbClr val="CC0066"/>
                </a:solidFill>
                <a:latin typeface="Segoe Print" pitchFamily="2" charset="0"/>
              </a:rPr>
            </a:br>
            <a:r>
              <a:rPr lang="ru-RU" b="1" dirty="0" smtClean="0">
                <a:solidFill>
                  <a:srgbClr val="CC0066"/>
                </a:solidFill>
                <a:latin typeface="Segoe Print" pitchFamily="2" charset="0"/>
              </a:rPr>
              <a:t>Цель проекта:</a:t>
            </a:r>
            <a:r>
              <a:rPr lang="ru-RU" dirty="0" smtClean="0">
                <a:solidFill>
                  <a:srgbClr val="CC0066"/>
                </a:solidFill>
                <a:latin typeface="Segoe Print" pitchFamily="2" charset="0"/>
              </a:rPr>
              <a:t/>
            </a:r>
            <a:br>
              <a:rPr lang="ru-RU" dirty="0" smtClean="0">
                <a:solidFill>
                  <a:srgbClr val="CC0066"/>
                </a:solidFill>
                <a:latin typeface="Segoe Print" pitchFamily="2" charset="0"/>
              </a:rPr>
            </a:br>
            <a:endParaRPr lang="ru-RU" dirty="0">
              <a:solidFill>
                <a:srgbClr val="CC0066"/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23762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Воспитывать  у детей любовь к русским народным сказкам; развитие у детей устойчивого интереса к сказке.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CC0066"/>
                </a:solidFill>
                <a:latin typeface="Segoe Print" pitchFamily="2" charset="0"/>
              </a:rPr>
              <a:t/>
            </a:r>
            <a:br>
              <a:rPr lang="ru-RU" b="1" dirty="0" smtClean="0">
                <a:solidFill>
                  <a:srgbClr val="CC0066"/>
                </a:solidFill>
                <a:latin typeface="Segoe Print" pitchFamily="2" charset="0"/>
              </a:rPr>
            </a:br>
            <a:r>
              <a:rPr lang="ru-RU" b="1" dirty="0" smtClean="0">
                <a:solidFill>
                  <a:srgbClr val="CC0066"/>
                </a:solidFill>
                <a:latin typeface="Segoe Print" pitchFamily="2" charset="0"/>
              </a:rPr>
              <a:t>Задачи для детей:</a:t>
            </a:r>
            <a:r>
              <a:rPr lang="ru-RU" dirty="0" smtClean="0">
                <a:solidFill>
                  <a:srgbClr val="CC0066"/>
                </a:solidFill>
                <a:latin typeface="Segoe Print" pitchFamily="2" charset="0"/>
              </a:rPr>
              <a:t/>
            </a:r>
            <a:br>
              <a:rPr lang="ru-RU" dirty="0" smtClean="0">
                <a:solidFill>
                  <a:srgbClr val="CC0066"/>
                </a:solidFill>
                <a:latin typeface="Segoe Print" pitchFamily="2" charset="0"/>
              </a:rPr>
            </a:br>
            <a:endParaRPr lang="ru-RU" dirty="0">
              <a:solidFill>
                <a:srgbClr val="CC0066"/>
              </a:solidFill>
              <a:latin typeface="Segoe Print" pitchFamily="2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67544" y="980728"/>
            <a:ext cx="4042792" cy="4464496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4000" b="1" i="1" u="sng" dirty="0" smtClean="0">
                <a:solidFill>
                  <a:srgbClr val="FF0066"/>
                </a:solidFill>
              </a:rPr>
              <a:t>Образовательные:</a:t>
            </a:r>
          </a:p>
          <a:p>
            <a:pPr>
              <a:buFont typeface="Wingdings" pitchFamily="2" charset="2"/>
              <a:buChar char="q"/>
            </a:pPr>
            <a:r>
              <a:rPr lang="ru-RU" sz="4000" dirty="0" smtClean="0"/>
              <a:t>расширять представление детей о сказках;</a:t>
            </a:r>
          </a:p>
          <a:p>
            <a:pPr>
              <a:buFont typeface="Wingdings" pitchFamily="2" charset="2"/>
              <a:buChar char="q"/>
            </a:pPr>
            <a:r>
              <a:rPr lang="ru-RU" sz="4000" dirty="0" smtClean="0"/>
              <a:t>развивать умения  детей рассуждать;</a:t>
            </a:r>
          </a:p>
          <a:p>
            <a:pPr>
              <a:buFont typeface="Wingdings" pitchFamily="2" charset="2"/>
              <a:buChar char="q"/>
            </a:pPr>
            <a:r>
              <a:rPr lang="ru-RU" sz="4000" dirty="0" smtClean="0"/>
              <a:t>развивать умения правильно называть сказки.</a:t>
            </a:r>
          </a:p>
          <a:p>
            <a:pPr>
              <a:buFont typeface="Wingdings" pitchFamily="2" charset="2"/>
              <a:buChar char="q"/>
            </a:pPr>
            <a:r>
              <a:rPr lang="ru-RU" sz="4000" dirty="0" smtClean="0"/>
              <a:t>прививать интерес к жанрам русского фольклора;</a:t>
            </a:r>
          </a:p>
          <a:p>
            <a:pPr>
              <a:buFont typeface="Wingdings" pitchFamily="2" charset="2"/>
              <a:buChar char="q"/>
            </a:pPr>
            <a:r>
              <a:rPr lang="ru-RU" sz="4000" dirty="0" smtClean="0"/>
              <a:t>формировать умение инсценировать сказки;</a:t>
            </a:r>
          </a:p>
          <a:p>
            <a:pPr>
              <a:buFont typeface="Wingdings" pitchFamily="2" charset="2"/>
              <a:buChar char="q"/>
            </a:pPr>
            <a:r>
              <a:rPr lang="ru-RU" sz="4000" dirty="0" smtClean="0"/>
              <a:t>обогащать и расширять словарный запас детей.</a:t>
            </a:r>
          </a:p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644008" y="908720"/>
            <a:ext cx="4032448" cy="288032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3800" b="1" i="1" u="sng" dirty="0" smtClean="0">
                <a:solidFill>
                  <a:srgbClr val="FF0066"/>
                </a:solidFill>
              </a:rPr>
              <a:t>Развивающие:</a:t>
            </a:r>
          </a:p>
          <a:p>
            <a:pPr>
              <a:buFont typeface="Wingdings" pitchFamily="2" charset="2"/>
              <a:buChar char="q"/>
            </a:pPr>
            <a:r>
              <a:rPr lang="ru-RU" sz="3800" dirty="0" smtClean="0"/>
              <a:t>развивать умения связно выражать свои мысли;</a:t>
            </a:r>
          </a:p>
          <a:p>
            <a:pPr>
              <a:buFont typeface="Wingdings" pitchFamily="2" charset="2"/>
              <a:buChar char="q"/>
            </a:pPr>
            <a:r>
              <a:rPr lang="ru-RU" sz="3800" dirty="0" smtClean="0"/>
              <a:t>развивать у детей образное мышление, фантазию, творческие способности;</a:t>
            </a:r>
          </a:p>
          <a:p>
            <a:endParaRPr lang="ru-RU" dirty="0"/>
          </a:p>
        </p:txBody>
      </p:sp>
      <p:sp>
        <p:nvSpPr>
          <p:cNvPr id="12" name="Содержимое 10"/>
          <p:cNvSpPr txBox="1">
            <a:spLocks/>
          </p:cNvSpPr>
          <p:nvPr/>
        </p:nvSpPr>
        <p:spPr>
          <a:xfrm>
            <a:off x="4716016" y="3429000"/>
            <a:ext cx="4032448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ru-RU" sz="2200" b="1" i="1" u="sng" dirty="0" smtClean="0">
                <a:solidFill>
                  <a:srgbClr val="FF0066"/>
                </a:solidFill>
              </a:rPr>
              <a:t>Воспитательные: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/>
              <a:t>воспитывать чувства дружбы и коллективизма.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/>
              <a:t>воспитывать культуру речи,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836712"/>
            <a:ext cx="4040188" cy="648072"/>
          </a:xfrm>
        </p:spPr>
        <p:txBody>
          <a:bodyPr>
            <a:noAutofit/>
          </a:bodyPr>
          <a:lstStyle/>
          <a:p>
            <a:pPr algn="ctr"/>
            <a:endParaRPr lang="ru-RU" dirty="0" smtClean="0">
              <a:solidFill>
                <a:srgbClr val="CC0066"/>
              </a:solidFill>
              <a:latin typeface="Segoe Print" pitchFamily="2" charset="0"/>
            </a:endParaRPr>
          </a:p>
          <a:p>
            <a:pPr algn="ctr"/>
            <a:endParaRPr lang="ru-RU" dirty="0" smtClean="0">
              <a:solidFill>
                <a:srgbClr val="CC0066"/>
              </a:solidFill>
              <a:latin typeface="Segoe Print" pitchFamily="2" charset="0"/>
            </a:endParaRPr>
          </a:p>
          <a:p>
            <a:pPr algn="ctr"/>
            <a:endParaRPr lang="ru-RU" dirty="0" smtClean="0">
              <a:solidFill>
                <a:srgbClr val="CC0066"/>
              </a:solidFill>
              <a:latin typeface="Segoe Print" pitchFamily="2" charset="0"/>
            </a:endParaRPr>
          </a:p>
          <a:p>
            <a:pPr algn="ctr"/>
            <a:endParaRPr lang="ru-RU" dirty="0" smtClean="0">
              <a:solidFill>
                <a:srgbClr val="CC0066"/>
              </a:solidFill>
              <a:latin typeface="Segoe Print" pitchFamily="2" charset="0"/>
            </a:endParaRPr>
          </a:p>
          <a:p>
            <a:pPr algn="ctr"/>
            <a:endParaRPr lang="ru-RU" dirty="0" smtClean="0">
              <a:solidFill>
                <a:srgbClr val="CC0066"/>
              </a:solidFill>
              <a:latin typeface="Segoe Print" pitchFamily="2" charset="0"/>
            </a:endParaRPr>
          </a:p>
          <a:p>
            <a:pPr algn="ctr"/>
            <a:endParaRPr lang="ru-RU" dirty="0" smtClean="0">
              <a:solidFill>
                <a:srgbClr val="CC0066"/>
              </a:solidFill>
              <a:latin typeface="Segoe Print" pitchFamily="2" charset="0"/>
            </a:endParaRPr>
          </a:p>
          <a:p>
            <a:pPr algn="ctr"/>
            <a:r>
              <a:rPr lang="ru-RU" dirty="0" smtClean="0">
                <a:solidFill>
                  <a:srgbClr val="CC0066"/>
                </a:solidFill>
                <a:latin typeface="Segoe Print" pitchFamily="2" charset="0"/>
              </a:rPr>
              <a:t>Задачи для родителей: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67544" y="1412776"/>
            <a:ext cx="4040188" cy="395128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создание в семье благоприятных условий для развития ребенка, с учетом опыта детей приобретенного в детском саду;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развитие совместного творчества родителей и детей;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404664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C0066"/>
                </a:solidFill>
                <a:latin typeface="Segoe Print" pitchFamily="2" charset="0"/>
              </a:rPr>
              <a:t>Задачи для педагогов:</a:t>
            </a:r>
            <a:endParaRPr lang="ru-RU" dirty="0">
              <a:solidFill>
                <a:srgbClr val="CC0066"/>
              </a:solidFill>
              <a:latin typeface="Segoe Print" pitchFamily="2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008" y="1412776"/>
            <a:ext cx="4041775" cy="395128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развитие творческого потенциала ребенка;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CC0066"/>
                </a:solidFill>
                <a:latin typeface="Segoe Print" pitchFamily="2" charset="0"/>
              </a:rPr>
              <a:t/>
            </a:r>
            <a:br>
              <a:rPr lang="ru-RU" b="1" dirty="0" smtClean="0">
                <a:solidFill>
                  <a:srgbClr val="CC0066"/>
                </a:solidFill>
                <a:latin typeface="Segoe Print" pitchFamily="2" charset="0"/>
              </a:rPr>
            </a:br>
            <a:r>
              <a:rPr lang="ru-RU" b="1" dirty="0" smtClean="0">
                <a:solidFill>
                  <a:srgbClr val="CC0066"/>
                </a:solidFill>
                <a:latin typeface="Segoe Print" pitchFamily="2" charset="0"/>
              </a:rPr>
              <a:t>Методы:</a:t>
            </a:r>
            <a:r>
              <a:rPr lang="ru-RU" dirty="0" smtClean="0">
                <a:solidFill>
                  <a:srgbClr val="CC0066"/>
                </a:solidFill>
                <a:latin typeface="Segoe Print" pitchFamily="2" charset="0"/>
              </a:rPr>
              <a:t/>
            </a:r>
            <a:br>
              <a:rPr lang="ru-RU" dirty="0" smtClean="0">
                <a:solidFill>
                  <a:srgbClr val="CC0066"/>
                </a:solidFill>
                <a:latin typeface="Segoe Print" pitchFamily="2" charset="0"/>
              </a:rPr>
            </a:br>
            <a:endParaRPr lang="ru-RU" dirty="0">
              <a:solidFill>
                <a:srgbClr val="CC0066"/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беседы;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чтение;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вопросы;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рассматривание иллюстраций;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игры - драматизации.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CC0066"/>
                </a:solidFill>
                <a:latin typeface="Segoe Print" pitchFamily="2" charset="0"/>
              </a:rPr>
              <a:t/>
            </a:r>
            <a:br>
              <a:rPr lang="ru-RU" b="1" dirty="0" smtClean="0">
                <a:solidFill>
                  <a:srgbClr val="CC0066"/>
                </a:solidFill>
                <a:latin typeface="Segoe Print" pitchFamily="2" charset="0"/>
              </a:rPr>
            </a:br>
            <a:r>
              <a:rPr lang="ru-RU" b="1" dirty="0" smtClean="0">
                <a:solidFill>
                  <a:srgbClr val="CC0066"/>
                </a:solidFill>
                <a:latin typeface="Segoe Print" pitchFamily="2" charset="0"/>
              </a:rPr>
              <a:t>Ожидаемые результаты по проекту для детей: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Font typeface="Wingdings" pitchFamily="2" charset="2"/>
              <a:buChar char="q"/>
            </a:pPr>
            <a:r>
              <a:rPr lang="ru-RU" dirty="0" smtClean="0"/>
              <a:t>развитие интереса детей к русским народным сказкам;</a:t>
            </a:r>
          </a:p>
          <a:p>
            <a:pPr algn="ctr">
              <a:buFont typeface="Wingdings" pitchFamily="2" charset="2"/>
              <a:buChar char="q"/>
            </a:pPr>
            <a:r>
              <a:rPr lang="ru-RU" dirty="0" smtClean="0"/>
              <a:t>закрепление умения связно выражать свои мысли;</a:t>
            </a:r>
          </a:p>
          <a:p>
            <a:pPr algn="ctr">
              <a:buFont typeface="Wingdings" pitchFamily="2" charset="2"/>
              <a:buChar char="q"/>
            </a:pPr>
            <a:r>
              <a:rPr lang="ru-RU" dirty="0" smtClean="0"/>
              <a:t>воспитание чувства дружбы и коллективизма;</a:t>
            </a:r>
          </a:p>
          <a:p>
            <a:pPr algn="ctr">
              <a:buFont typeface="Wingdings" pitchFamily="2" charset="2"/>
              <a:buChar char="q"/>
            </a:pPr>
            <a:r>
              <a:rPr lang="ru-RU" dirty="0" smtClean="0"/>
              <a:t>получить эмоциональный отклик от своей работы;</a:t>
            </a:r>
          </a:p>
          <a:p>
            <a:pPr algn="ctr">
              <a:buFont typeface="Wingdings" pitchFamily="2" charset="2"/>
              <a:buChar char="q"/>
            </a:pPr>
            <a:r>
              <a:rPr lang="ru-RU" dirty="0" smtClean="0"/>
              <a:t>пополнение книжного уголка книгами по разделу «Сказки».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66"/>
                </a:solidFill>
                <a:latin typeface="Segoe Print" pitchFamily="2" charset="0"/>
              </a:rPr>
              <a:t>Ожидаемые результаты по проекту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C0066"/>
                </a:solidFill>
                <a:latin typeface="Segoe Print" pitchFamily="2" charset="0"/>
              </a:rPr>
              <a:t>для родителей:</a:t>
            </a:r>
            <a:endParaRPr lang="ru-RU" dirty="0">
              <a:solidFill>
                <a:srgbClr val="CC0066"/>
              </a:solidFill>
              <a:latin typeface="Segoe Print" pitchFamily="2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900" dirty="0" smtClean="0"/>
              <a:t>содержательно проведённое с ребёнком время, желание принимать участие в совместных мероприятиях, общие интересы;</a:t>
            </a:r>
          </a:p>
          <a:p>
            <a:pPr>
              <a:buFont typeface="Wingdings" pitchFamily="2" charset="2"/>
              <a:buChar char="q"/>
            </a:pPr>
            <a:r>
              <a:rPr lang="ru-RU" sz="1900" dirty="0" smtClean="0"/>
              <a:t>активное участие родителей в жизни детского сада и группы;</a:t>
            </a:r>
          </a:p>
          <a:p>
            <a:pPr>
              <a:buFont typeface="Wingdings" pitchFamily="2" charset="2"/>
              <a:buChar char="q"/>
            </a:pPr>
            <a:r>
              <a:rPr lang="ru-RU" sz="1900" dirty="0" smtClean="0"/>
              <a:t>рост уровня информированности родителей о деятельности ДОУ.</a:t>
            </a:r>
          </a:p>
          <a:p>
            <a:pPr>
              <a:buFont typeface="Wingdings" pitchFamily="2" charset="2"/>
              <a:buChar char="q"/>
            </a:pPr>
            <a:endParaRPr lang="ru-RU" sz="19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C0066"/>
                </a:solidFill>
                <a:latin typeface="Segoe Print" pitchFamily="2" charset="0"/>
              </a:rPr>
              <a:t>для педагогов:</a:t>
            </a:r>
            <a:endParaRPr lang="ru-RU" dirty="0">
              <a:solidFill>
                <a:srgbClr val="CC0066"/>
              </a:solidFill>
              <a:latin typeface="Segoe Print" pitchFamily="2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оформление тематического альбома «Наши любимые сказки»;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изготовление настольного театра;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выставка совместных творческих работ с детьми и родителями;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презентация проекта на родительском собрании;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 желание продолжить проектную деятельность;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оформление проекта.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573</Words>
  <Application>Microsoft Office PowerPoint</Application>
  <PresentationFormat>Экран (4:3)</PresentationFormat>
  <Paragraphs>100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SkazkaForSerge</vt:lpstr>
      <vt:lpstr>Times New Roman</vt:lpstr>
      <vt:lpstr>Arial</vt:lpstr>
      <vt:lpstr>Wingdings</vt:lpstr>
      <vt:lpstr>Segoe Print</vt:lpstr>
      <vt:lpstr>Тема Office</vt:lpstr>
      <vt:lpstr>«В гостях у сказки».</vt:lpstr>
      <vt:lpstr> Актуальность:  </vt:lpstr>
      <vt:lpstr>  Проблема значимая для детей, на решение которой направлен проект: </vt:lpstr>
      <vt:lpstr> Цель проекта: </vt:lpstr>
      <vt:lpstr> Задачи для детей: </vt:lpstr>
      <vt:lpstr>Презентация PowerPoint</vt:lpstr>
      <vt:lpstr> Методы: </vt:lpstr>
      <vt:lpstr> Ожидаемые результаты по проекту для детей: </vt:lpstr>
      <vt:lpstr>Ожидаемые результаты по проекту</vt:lpstr>
      <vt:lpstr>ЭТАПЫ  ПРОЕКТА.</vt:lpstr>
      <vt:lpstr>   I. Этап - Подготовительный (разработка проекта). </vt:lpstr>
      <vt:lpstr>Пути реализации проекта.</vt:lpstr>
      <vt:lpstr>Презентация PowerPoint</vt:lpstr>
      <vt:lpstr>Содержание работы с детьми: </vt:lpstr>
      <vt:lpstr> 1. Беседа «Что такое сказка, чем она отличается от других произведений». 2. Чтение разных сказок. </vt:lpstr>
      <vt:lpstr> 3. Рассматривание альбома с иллюстрациями р.н.сказок. </vt:lpstr>
      <vt:lpstr>   4. Рисование детьми героев сказок.  5. Разучивание присказок, поговорок, пословиц о сказках, сказочных героях.  6. Пересказ прочитанных сказок, их инсценирование.    </vt:lpstr>
      <vt:lpstr> 7. Выполнение самостоятельных и совместно с родителями творческих работ (Составление сказок). </vt:lpstr>
      <vt:lpstr> 8. Иллюстрирование прочитанных сказок, сказок собственного сочинения. </vt:lpstr>
      <vt:lpstr>  10. Загадки о сказках, героях сказок.  11. Театрализация сказки: «Репка». </vt:lpstr>
      <vt:lpstr>Содержание работы с родителями:</vt:lpstr>
      <vt:lpstr> II. Этап – Исследовательский. </vt:lpstr>
      <vt:lpstr> III. Этап –  Заключительный  </vt:lpstr>
      <vt:lpstr>  Результат: </vt:lpstr>
      <vt:lpstr>Список используемой литературы:</vt:lpstr>
      <vt:lpstr>СПАСИБО ЗА ВНИМАНИЕ!</vt:lpstr>
    </vt:vector>
  </TitlesOfParts>
  <Company>МАОУ лицей №21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Евгений Харинцев</cp:lastModifiedBy>
  <cp:revision>66</cp:revision>
  <dcterms:created xsi:type="dcterms:W3CDTF">2015-04-19T15:51:03Z</dcterms:created>
  <dcterms:modified xsi:type="dcterms:W3CDTF">2024-04-01T19:10:40Z</dcterms:modified>
</cp:coreProperties>
</file>