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9"/>
  </p:handoutMasterIdLst>
  <p:sldIdLst>
    <p:sldId id="256" r:id="rId2"/>
    <p:sldId id="257" r:id="rId3"/>
    <p:sldId id="258" r:id="rId4"/>
    <p:sldId id="303" r:id="rId5"/>
    <p:sldId id="282" r:id="rId6"/>
    <p:sldId id="262" r:id="rId7"/>
    <p:sldId id="259" r:id="rId8"/>
    <p:sldId id="294" r:id="rId9"/>
    <p:sldId id="283" r:id="rId10"/>
    <p:sldId id="263" r:id="rId11"/>
    <p:sldId id="264" r:id="rId12"/>
    <p:sldId id="295" r:id="rId13"/>
    <p:sldId id="285" r:id="rId14"/>
    <p:sldId id="265" r:id="rId15"/>
    <p:sldId id="266" r:id="rId16"/>
    <p:sldId id="296" r:id="rId17"/>
    <p:sldId id="284" r:id="rId18"/>
    <p:sldId id="267" r:id="rId19"/>
    <p:sldId id="268" r:id="rId20"/>
    <p:sldId id="297" r:id="rId21"/>
    <p:sldId id="286" r:id="rId22"/>
    <p:sldId id="269" r:id="rId23"/>
    <p:sldId id="270" r:id="rId24"/>
    <p:sldId id="298" r:id="rId25"/>
    <p:sldId id="287" r:id="rId26"/>
    <p:sldId id="271" r:id="rId27"/>
    <p:sldId id="272" r:id="rId28"/>
    <p:sldId id="299" r:id="rId29"/>
    <p:sldId id="288" r:id="rId30"/>
    <p:sldId id="273" r:id="rId31"/>
    <p:sldId id="274" r:id="rId32"/>
    <p:sldId id="300" r:id="rId33"/>
    <p:sldId id="289" r:id="rId34"/>
    <p:sldId id="275" r:id="rId35"/>
    <p:sldId id="276" r:id="rId36"/>
    <p:sldId id="301" r:id="rId37"/>
    <p:sldId id="290" r:id="rId38"/>
    <p:sldId id="277" r:id="rId39"/>
    <p:sldId id="278" r:id="rId40"/>
    <p:sldId id="302" r:id="rId41"/>
    <p:sldId id="291" r:id="rId42"/>
    <p:sldId id="279" r:id="rId43"/>
    <p:sldId id="280" r:id="rId44"/>
    <p:sldId id="292" r:id="rId45"/>
    <p:sldId id="281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6" d="100"/>
          <a:sy n="46" d="100"/>
        </p:scale>
        <p:origin x="-2076" y="-5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9" d="100"/>
          <a:sy n="49" d="100"/>
        </p:scale>
        <p:origin x="-2418" y="-9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91A6EF-A819-4CE3-B35E-A79A349C1F77}" type="datetimeFigureOut">
              <a:rPr lang="ru-RU" smtClean="0"/>
              <a:pPr/>
              <a:t>25.03.2018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E02A10-5E98-4F85-8ACB-40A3C7CF71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5810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E2FA-888A-4475-BDF6-7B285D64C6C4}" type="datetimeFigureOut">
              <a:rPr lang="ru-RU" smtClean="0"/>
              <a:pPr/>
              <a:t>25.03.2018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DA8BB-398C-454F-92BB-4E95B13AA1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E2FA-888A-4475-BDF6-7B285D64C6C4}" type="datetimeFigureOut">
              <a:rPr lang="ru-RU" smtClean="0"/>
              <a:pPr/>
              <a:t>25.03.2018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DA8BB-398C-454F-92BB-4E95B13AA1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E2FA-888A-4475-BDF6-7B285D64C6C4}" type="datetimeFigureOut">
              <a:rPr lang="ru-RU" smtClean="0"/>
              <a:pPr/>
              <a:t>25.03.2018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DA8BB-398C-454F-92BB-4E95B13AA1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E2FA-888A-4475-BDF6-7B285D64C6C4}" type="datetimeFigureOut">
              <a:rPr lang="ru-RU" smtClean="0"/>
              <a:pPr/>
              <a:t>25.03.2018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DA8BB-398C-454F-92BB-4E95B13AA1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E2FA-888A-4475-BDF6-7B285D64C6C4}" type="datetimeFigureOut">
              <a:rPr lang="ru-RU" smtClean="0"/>
              <a:pPr/>
              <a:t>25.03.2018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DA8BB-398C-454F-92BB-4E95B13AA1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E2FA-888A-4475-BDF6-7B285D64C6C4}" type="datetimeFigureOut">
              <a:rPr lang="ru-RU" smtClean="0"/>
              <a:pPr/>
              <a:t>25.03.2018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DA8BB-398C-454F-92BB-4E95B13AA1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E2FA-888A-4475-BDF6-7B285D64C6C4}" type="datetimeFigureOut">
              <a:rPr lang="ru-RU" smtClean="0"/>
              <a:pPr/>
              <a:t>25.03.2018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DA8BB-398C-454F-92BB-4E95B13AA1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E2FA-888A-4475-BDF6-7B285D64C6C4}" type="datetimeFigureOut">
              <a:rPr lang="ru-RU" smtClean="0"/>
              <a:pPr/>
              <a:t>25.03.2018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DA8BB-398C-454F-92BB-4E95B13AA1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E2FA-888A-4475-BDF6-7B285D64C6C4}" type="datetimeFigureOut">
              <a:rPr lang="ru-RU" smtClean="0"/>
              <a:pPr/>
              <a:t>25.03.2018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DA8BB-398C-454F-92BB-4E95B13AA1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E2FA-888A-4475-BDF6-7B285D64C6C4}" type="datetimeFigureOut">
              <a:rPr lang="ru-RU" smtClean="0"/>
              <a:pPr/>
              <a:t>25.03.2018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DA8BB-398C-454F-92BB-4E95B13AA1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E2FA-888A-4475-BDF6-7B285D64C6C4}" type="datetimeFigureOut">
              <a:rPr lang="ru-RU" smtClean="0"/>
              <a:pPr/>
              <a:t>25.03.2018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DA8BB-398C-454F-92BB-4E95B13AA1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EE2FA-888A-4475-BDF6-7B285D64C6C4}" type="datetimeFigureOut">
              <a:rPr lang="ru-RU" smtClean="0"/>
              <a:pPr/>
              <a:t>25.03.2018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DA8BB-398C-454F-92BB-4E95B13AA1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hyperlink" Target="Doc12.docx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Doc3.docx" TargetMode="Externa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6" Type="http://schemas.openxmlformats.org/officeDocument/2006/relationships/image" Target="../media/image40.jpeg"/><Relationship Id="rId5" Type="http://schemas.openxmlformats.org/officeDocument/2006/relationships/image" Target="../media/image21.png"/><Relationship Id="rId4" Type="http://schemas.openxmlformats.org/officeDocument/2006/relationships/hyperlink" Target="Doc13.docx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Doc4.docx" TargetMode="Externa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13.png"/><Relationship Id="rId18" Type="http://schemas.openxmlformats.org/officeDocument/2006/relationships/slide" Target="slide35.xml"/><Relationship Id="rId3" Type="http://schemas.openxmlformats.org/officeDocument/2006/relationships/image" Target="../media/image8.png"/><Relationship Id="rId21" Type="http://schemas.openxmlformats.org/officeDocument/2006/relationships/image" Target="../media/image17.png"/><Relationship Id="rId7" Type="http://schemas.openxmlformats.org/officeDocument/2006/relationships/image" Target="../media/image10.png"/><Relationship Id="rId12" Type="http://schemas.openxmlformats.org/officeDocument/2006/relationships/slide" Target="slide23.xml"/><Relationship Id="rId17" Type="http://schemas.openxmlformats.org/officeDocument/2006/relationships/image" Target="../media/image15.png"/><Relationship Id="rId25" Type="http://schemas.openxmlformats.org/officeDocument/2006/relationships/image" Target="../media/image20.png"/><Relationship Id="rId2" Type="http://schemas.openxmlformats.org/officeDocument/2006/relationships/slide" Target="slide3.xml"/><Relationship Id="rId16" Type="http://schemas.openxmlformats.org/officeDocument/2006/relationships/slide" Target="slide31.xml"/><Relationship Id="rId20" Type="http://schemas.openxmlformats.org/officeDocument/2006/relationships/slide" Target="slide3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11" Type="http://schemas.openxmlformats.org/officeDocument/2006/relationships/image" Target="../media/image12.png"/><Relationship Id="rId24" Type="http://schemas.openxmlformats.org/officeDocument/2006/relationships/image" Target="../media/image19.png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23" Type="http://schemas.openxmlformats.org/officeDocument/2006/relationships/image" Target="../media/image18.png"/><Relationship Id="rId10" Type="http://schemas.openxmlformats.org/officeDocument/2006/relationships/slide" Target="slide19.xml"/><Relationship Id="rId19" Type="http://schemas.openxmlformats.org/officeDocument/2006/relationships/image" Target="../media/image16.png"/><Relationship Id="rId4" Type="http://schemas.openxmlformats.org/officeDocument/2006/relationships/slide" Target="slide7.xml"/><Relationship Id="rId9" Type="http://schemas.openxmlformats.org/officeDocument/2006/relationships/image" Target="../media/image11.png"/><Relationship Id="rId14" Type="http://schemas.openxmlformats.org/officeDocument/2006/relationships/slide" Target="slide27.xml"/><Relationship Id="rId22" Type="http://schemas.openxmlformats.org/officeDocument/2006/relationships/slide" Target="slide4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5" Type="http://schemas.openxmlformats.org/officeDocument/2006/relationships/image" Target="../media/image21.png"/><Relationship Id="rId4" Type="http://schemas.openxmlformats.org/officeDocument/2006/relationships/hyperlink" Target="Doc14.docx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Doc6.docx" TargetMode="Externa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6" Type="http://schemas.openxmlformats.org/officeDocument/2006/relationships/image" Target="../media/image52.png"/><Relationship Id="rId5" Type="http://schemas.openxmlformats.org/officeDocument/2006/relationships/image" Target="../media/image21.png"/><Relationship Id="rId4" Type="http://schemas.openxmlformats.org/officeDocument/2006/relationships/hyperlink" Target="Doc15.docx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Doc5.docx" TargetMode="Externa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6" Type="http://schemas.openxmlformats.org/officeDocument/2006/relationships/image" Target="../media/image54.jpeg"/><Relationship Id="rId5" Type="http://schemas.openxmlformats.org/officeDocument/2006/relationships/image" Target="../media/image53.gif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wav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0.wav"/><Relationship Id="rId5" Type="http://schemas.openxmlformats.org/officeDocument/2006/relationships/image" Target="../media/image21.png"/><Relationship Id="rId4" Type="http://schemas.openxmlformats.org/officeDocument/2006/relationships/hyperlink" Target="Doc16.docx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Doc7.docx" TargetMode="Externa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1.wav"/><Relationship Id="rId6" Type="http://schemas.openxmlformats.org/officeDocument/2006/relationships/image" Target="../media/image60.jpeg"/><Relationship Id="rId5" Type="http://schemas.openxmlformats.org/officeDocument/2006/relationships/image" Target="../media/image59.gif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2.wav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3.wav"/><Relationship Id="rId5" Type="http://schemas.openxmlformats.org/officeDocument/2006/relationships/image" Target="../media/image21.png"/><Relationship Id="rId4" Type="http://schemas.openxmlformats.org/officeDocument/2006/relationships/hyperlink" Target="Doc17.docx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Doc8.docx" TargetMode="Externa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4.wav"/><Relationship Id="rId6" Type="http://schemas.openxmlformats.org/officeDocument/2006/relationships/image" Target="../media/image65.jpeg"/><Relationship Id="rId5" Type="http://schemas.openxmlformats.org/officeDocument/2006/relationships/image" Target="../media/image64.gif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5.wav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6.wav"/><Relationship Id="rId5" Type="http://schemas.openxmlformats.org/officeDocument/2006/relationships/image" Target="../media/image21.png"/><Relationship Id="rId4" Type="http://schemas.openxmlformats.org/officeDocument/2006/relationships/hyperlink" Target="Doc18.docx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Doc9.docx" TargetMode="Externa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7.wav"/><Relationship Id="rId6" Type="http://schemas.openxmlformats.org/officeDocument/2006/relationships/image" Target="../media/image73.jpeg"/><Relationship Id="rId5" Type="http://schemas.openxmlformats.org/officeDocument/2006/relationships/image" Target="../media/image72.gif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8.wav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5" Type="http://schemas.openxmlformats.org/officeDocument/2006/relationships/image" Target="../media/image21.png"/><Relationship Id="rId4" Type="http://schemas.openxmlformats.org/officeDocument/2006/relationships/hyperlink" Target="Doc19.docx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9.wav"/><Relationship Id="rId5" Type="http://schemas.openxmlformats.org/officeDocument/2006/relationships/image" Target="../media/image21.png"/><Relationship Id="rId4" Type="http://schemas.openxmlformats.org/officeDocument/2006/relationships/hyperlink" Target="Doc21.docx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Doc10.docx" TargetMode="Externa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0.wav"/><Relationship Id="rId5" Type="http://schemas.openxmlformats.org/officeDocument/2006/relationships/image" Target="../media/image77.gif"/><Relationship Id="rId4" Type="http://schemas.openxmlformats.org/officeDocument/2006/relationships/image" Target="../media/image2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1.wav"/><Relationship Id="rId4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2.wav"/><Relationship Id="rId5" Type="http://schemas.openxmlformats.org/officeDocument/2006/relationships/image" Target="../media/image21.png"/><Relationship Id="rId4" Type="http://schemas.openxmlformats.org/officeDocument/2006/relationships/hyperlink" Target="Doc20.docx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3.wav"/><Relationship Id="rId4" Type="http://schemas.openxmlformats.org/officeDocument/2006/relationships/image" Target="../media/image2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4.wav"/><Relationship Id="rId4" Type="http://schemas.openxmlformats.org/officeDocument/2006/relationships/image" Target="../media/image2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5.wav"/><Relationship Id="rId4" Type="http://schemas.openxmlformats.org/officeDocument/2006/relationships/image" Target="../media/image2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6.wav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Doc1.docx" TargetMode="Externa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6" Type="http://schemas.openxmlformats.org/officeDocument/2006/relationships/image" Target="../media/image25.gif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7.wav"/><Relationship Id="rId4" Type="http://schemas.openxmlformats.org/officeDocument/2006/relationships/image" Target="../media/image2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8.wav"/><Relationship Id="rId4" Type="http://schemas.openxmlformats.org/officeDocument/2006/relationships/image" Target="../media/image2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9.wav"/><Relationship Id="rId4" Type="http://schemas.openxmlformats.org/officeDocument/2006/relationships/image" Target="../media/image2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0.wav"/><Relationship Id="rId4" Type="http://schemas.openxmlformats.org/officeDocument/2006/relationships/image" Target="../media/image8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1.wav"/><Relationship Id="rId4" Type="http://schemas.openxmlformats.org/officeDocument/2006/relationships/image" Target="../media/image9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2.wav"/><Relationship Id="rId4" Type="http://schemas.openxmlformats.org/officeDocument/2006/relationships/image" Target="../media/image9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3.wav"/><Relationship Id="rId4" Type="http://schemas.openxmlformats.org/officeDocument/2006/relationships/image" Target="../media/image9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4.wav"/><Relationship Id="rId4" Type="http://schemas.openxmlformats.org/officeDocument/2006/relationships/image" Target="../media/image9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5" Type="http://schemas.openxmlformats.org/officeDocument/2006/relationships/image" Target="../media/image21.png"/><Relationship Id="rId4" Type="http://schemas.openxmlformats.org/officeDocument/2006/relationships/hyperlink" Target="Doc11.docx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Doc2.docx" TargetMode="Externa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 descr="109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85852" y="1500174"/>
            <a:ext cx="2255746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УЧИМ</a:t>
            </a:r>
            <a:b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ЦИФРЫ</a:t>
            </a:r>
            <a:endParaRPr lang="ru-RU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7" name="Рисунок 16" descr="6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322" y="2214554"/>
            <a:ext cx="431321" cy="560717"/>
          </a:xfrm>
          <a:prstGeom prst="rect">
            <a:avLst/>
          </a:prstGeom>
        </p:spPr>
      </p:pic>
      <p:pic>
        <p:nvPicPr>
          <p:cNvPr id="18" name="Рисунок 17" descr="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892" y="2786058"/>
            <a:ext cx="534838" cy="560717"/>
          </a:xfrm>
          <a:prstGeom prst="rect">
            <a:avLst/>
          </a:prstGeom>
        </p:spPr>
      </p:pic>
      <p:pic>
        <p:nvPicPr>
          <p:cNvPr id="19" name="Рисунок 18" descr="0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2330" y="1428736"/>
            <a:ext cx="543464" cy="560717"/>
          </a:xfrm>
          <a:prstGeom prst="rect">
            <a:avLst/>
          </a:prstGeom>
        </p:spPr>
      </p:pic>
      <p:pic>
        <p:nvPicPr>
          <p:cNvPr id="20" name="Рисунок 19" descr="8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9322" y="3643314"/>
            <a:ext cx="448574" cy="560717"/>
          </a:xfrm>
          <a:prstGeom prst="rect">
            <a:avLst/>
          </a:prstGeom>
        </p:spPr>
      </p:pic>
      <p:pic>
        <p:nvPicPr>
          <p:cNvPr id="21" name="Рисунок 20" descr="4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9322" y="1214422"/>
            <a:ext cx="388189" cy="560717"/>
          </a:xfrm>
          <a:prstGeom prst="rect">
            <a:avLst/>
          </a:prstGeom>
        </p:spPr>
      </p:pic>
      <p:pic>
        <p:nvPicPr>
          <p:cNvPr id="22" name="Рисунок 21" descr="5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9454" y="4000504"/>
            <a:ext cx="414068" cy="5607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685800" y="1143000"/>
            <a:ext cx="4724400" cy="4724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 flipV="1">
            <a:off x="2971800" y="1143000"/>
            <a:ext cx="2438400" cy="21336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 flipH="1">
            <a:off x="2895600" y="1143000"/>
            <a:ext cx="2514600" cy="47244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127" name="Oval 7"/>
          <p:cNvSpPr>
            <a:spLocks noChangeArrowheads="1"/>
          </p:cNvSpPr>
          <p:nvPr/>
        </p:nvSpPr>
        <p:spPr bwMode="auto">
          <a:xfrm>
            <a:off x="2895600" y="3200400"/>
            <a:ext cx="152400" cy="152400"/>
          </a:xfrm>
          <a:prstGeom prst="ellipse">
            <a:avLst/>
          </a:prstGeom>
          <a:solidFill>
            <a:srgbClr val="F3151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128" name="Oval 8"/>
          <p:cNvSpPr>
            <a:spLocks noChangeArrowheads="1"/>
          </p:cNvSpPr>
          <p:nvPr/>
        </p:nvSpPr>
        <p:spPr bwMode="auto">
          <a:xfrm>
            <a:off x="2819400" y="5715000"/>
            <a:ext cx="152400" cy="152400"/>
          </a:xfrm>
          <a:prstGeom prst="ellipse">
            <a:avLst/>
          </a:prstGeom>
          <a:solidFill>
            <a:srgbClr val="F3151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129" name="Oval 9"/>
          <p:cNvSpPr>
            <a:spLocks noChangeArrowheads="1"/>
          </p:cNvSpPr>
          <p:nvPr/>
        </p:nvSpPr>
        <p:spPr bwMode="auto">
          <a:xfrm>
            <a:off x="5334000" y="1066800"/>
            <a:ext cx="152400" cy="152400"/>
          </a:xfrm>
          <a:prstGeom prst="ellipse">
            <a:avLst/>
          </a:prstGeom>
          <a:solidFill>
            <a:srgbClr val="F3151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7451466">
            <a:off x="2187575" y="2003425"/>
            <a:ext cx="387350" cy="1714500"/>
          </a:xfrm>
          <a:prstGeom prst="rect">
            <a:avLst/>
          </a:prstGeom>
          <a:noFill/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825410">
            <a:off x="5476875" y="2143125"/>
            <a:ext cx="3502025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Стрелка вправо 10">
            <a:hlinkClick r:id="rId4" action="ppaction://hlinksldjump"/>
          </p:cNvPr>
          <p:cNvSpPr/>
          <p:nvPr/>
        </p:nvSpPr>
        <p:spPr>
          <a:xfrm>
            <a:off x="7786710" y="607220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5578E-6 L 0.26458 -0.3168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00" y="-1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458 -0.31683 L -0.01042 0.38252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0" y="3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57224" y="928670"/>
            <a:ext cx="28575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А вот это цифра два.</a:t>
            </a:r>
            <a:br>
              <a:rPr lang="ru-RU" sz="2000" b="1" dirty="0" smtClean="0"/>
            </a:br>
            <a:r>
              <a:rPr lang="ru-RU" sz="2000" b="1" dirty="0" smtClean="0"/>
              <a:t>Полюбуйтесь, какова:</a:t>
            </a:r>
            <a:br>
              <a:rPr lang="ru-RU" sz="2000" b="1" dirty="0" smtClean="0"/>
            </a:br>
            <a:r>
              <a:rPr lang="ru-RU" sz="2000" b="1" dirty="0" smtClean="0"/>
              <a:t>Выгибает двойка шею,</a:t>
            </a:r>
            <a:br>
              <a:rPr lang="ru-RU" sz="2000" b="1" dirty="0" smtClean="0"/>
            </a:br>
            <a:r>
              <a:rPr lang="ru-RU" sz="2000" b="1" dirty="0" smtClean="0"/>
              <a:t>Волочится хвост за нею.</a:t>
            </a:r>
            <a:endParaRPr lang="ru-RU" sz="2000" b="1" dirty="0"/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3"/>
          <a:stretch>
            <a:fillRect/>
          </a:stretch>
        </p:blipFill>
        <p:spPr>
          <a:xfrm>
            <a:off x="2071670" y="2571744"/>
            <a:ext cx="276225" cy="276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86314" y="928670"/>
            <a:ext cx="3643338" cy="478634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0" b="1" dirty="0" smtClean="0"/>
              <a:t>2</a:t>
            </a:r>
            <a:endParaRPr lang="ru-RU" sz="30000" b="1" dirty="0"/>
          </a:p>
        </p:txBody>
      </p:sp>
      <p:pic>
        <p:nvPicPr>
          <p:cNvPr id="6" name="Рисунок 5" descr="4f8880777b9f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00" y="4000504"/>
            <a:ext cx="3000396" cy="17145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14942" y="428604"/>
            <a:ext cx="31432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Цифра 2 собой гордится.</a:t>
            </a:r>
            <a:br>
              <a:rPr lang="ru-RU" sz="2000" b="1" dirty="0" smtClean="0"/>
            </a:br>
            <a:r>
              <a:rPr lang="ru-RU" sz="2000" b="1" dirty="0" smtClean="0"/>
              <a:t>Две руки – её сестрицы,</a:t>
            </a:r>
            <a:br>
              <a:rPr lang="ru-RU" sz="2000" b="1" dirty="0" smtClean="0"/>
            </a:br>
            <a:r>
              <a:rPr lang="ru-RU" sz="2000" b="1" dirty="0" smtClean="0"/>
              <a:t>Две ноги – её братишки.</a:t>
            </a:r>
            <a:br>
              <a:rPr lang="ru-RU" sz="2000" b="1" dirty="0" smtClean="0"/>
            </a:br>
            <a:r>
              <a:rPr lang="ru-RU" sz="2000" b="1" dirty="0" smtClean="0"/>
              <a:t>Знают цифру все детишки.</a:t>
            </a:r>
            <a:endParaRPr lang="ru-RU" sz="2000" b="1" dirty="0"/>
          </a:p>
        </p:txBody>
      </p:sp>
      <p:pic>
        <p:nvPicPr>
          <p:cNvPr id="3" name="Рисунок 2" descr="digit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285728"/>
            <a:ext cx="4050799" cy="6215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5143504" y="6000768"/>
            <a:ext cx="1524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hlinkClick r:id="rId4" action="ppaction://hlinkfile"/>
              </a:rPr>
              <a:t>РАСПЕЧАТАТЬ</a:t>
            </a:r>
            <a:endParaRPr lang="ru-RU" b="1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6715140" y="2214554"/>
            <a:ext cx="276225" cy="276225"/>
          </a:xfrm>
          <a:prstGeom prst="rect">
            <a:avLst/>
          </a:prstGeom>
        </p:spPr>
      </p:pic>
      <p:pic>
        <p:nvPicPr>
          <p:cNvPr id="6" name="Рисунок 5" descr="509ad26d839f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5286380" y="2928934"/>
            <a:ext cx="2972805" cy="2714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14480" y="6215082"/>
            <a:ext cx="1524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hlinkClick r:id="rId3" action="ppaction://hlinkfile"/>
              </a:rPr>
              <a:t>РАСПЕЧАТАТЬ</a:t>
            </a:r>
            <a:endParaRPr lang="ru-RU" b="1" dirty="0"/>
          </a:p>
        </p:txBody>
      </p:sp>
      <p:pic>
        <p:nvPicPr>
          <p:cNvPr id="6" name="Рисунок 5" descr="4279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6" y="285728"/>
            <a:ext cx="4071949" cy="57150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Прямоугольник 8"/>
          <p:cNvSpPr/>
          <p:nvPr/>
        </p:nvSpPr>
        <p:spPr>
          <a:xfrm>
            <a:off x="4857752" y="214290"/>
            <a:ext cx="350046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Две сестрицы - две руки</a:t>
            </a:r>
            <a:br>
              <a:rPr lang="ru-RU" sz="2000" b="1" dirty="0" smtClean="0"/>
            </a:br>
            <a:r>
              <a:rPr lang="ru-RU" sz="2000" b="1" dirty="0" smtClean="0"/>
              <a:t>Рубят, строят, роют,</a:t>
            </a:r>
            <a:br>
              <a:rPr lang="ru-RU" sz="2000" b="1" dirty="0" smtClean="0"/>
            </a:br>
            <a:r>
              <a:rPr lang="ru-RU" sz="2000" b="1" dirty="0" smtClean="0"/>
              <a:t>Рвут на грядке сорняки</a:t>
            </a:r>
            <a:br>
              <a:rPr lang="ru-RU" sz="2000" b="1" dirty="0" smtClean="0"/>
            </a:br>
            <a:r>
              <a:rPr lang="ru-RU" sz="2000" b="1" dirty="0" smtClean="0"/>
              <a:t>И друг дружку моют.</a:t>
            </a:r>
            <a:br>
              <a:rPr lang="ru-RU" sz="2000" b="1" dirty="0" smtClean="0"/>
            </a:br>
            <a:r>
              <a:rPr lang="ru-RU" sz="2000" b="1" dirty="0" smtClean="0"/>
              <a:t>Месят тесто две руки -</a:t>
            </a:r>
            <a:br>
              <a:rPr lang="ru-RU" sz="2000" b="1" dirty="0" smtClean="0"/>
            </a:br>
            <a:r>
              <a:rPr lang="ru-RU" sz="2000" b="1" dirty="0" smtClean="0"/>
              <a:t>Левая и правая,</a:t>
            </a:r>
            <a:br>
              <a:rPr lang="ru-RU" sz="2000" b="1" dirty="0" smtClean="0"/>
            </a:br>
            <a:r>
              <a:rPr lang="ru-RU" sz="2000" b="1" dirty="0" smtClean="0"/>
              <a:t>Воду моря и реки</a:t>
            </a:r>
            <a:br>
              <a:rPr lang="ru-RU" sz="2000" b="1" dirty="0" smtClean="0"/>
            </a:br>
            <a:r>
              <a:rPr lang="ru-RU" sz="2000" b="1" dirty="0" smtClean="0"/>
              <a:t>Загребают, плавая.</a:t>
            </a:r>
            <a:br>
              <a:rPr lang="ru-RU" sz="2000" b="1" dirty="0" smtClean="0"/>
            </a:br>
            <a:endParaRPr lang="ru-RU" sz="2000" b="1" dirty="0"/>
          </a:p>
        </p:txBody>
      </p:sp>
      <p:pic>
        <p:nvPicPr>
          <p:cNvPr id="5" name="Рисунок 4" descr="People_Children_Children_s_hands___Children_012768_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143504" y="3500438"/>
            <a:ext cx="3123710" cy="2498968"/>
          </a:xfrm>
          <a:prstGeom prst="rect">
            <a:avLst/>
          </a:prstGeom>
        </p:spPr>
      </p:pic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6"/>
          <a:stretch>
            <a:fillRect/>
          </a:stretch>
        </p:blipFill>
        <p:spPr>
          <a:xfrm>
            <a:off x="6500826" y="2786058"/>
            <a:ext cx="276225" cy="27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685800" y="1295400"/>
            <a:ext cx="4724400" cy="4724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368" name="Arc 8"/>
          <p:cNvSpPr>
            <a:spLocks/>
          </p:cNvSpPr>
          <p:nvPr/>
        </p:nvSpPr>
        <p:spPr bwMode="auto">
          <a:xfrm rot="901265">
            <a:off x="3159125" y="1304925"/>
            <a:ext cx="2324100" cy="1433513"/>
          </a:xfrm>
          <a:custGeom>
            <a:avLst/>
            <a:gdLst>
              <a:gd name="G0" fmla="+- 21455 0 0"/>
              <a:gd name="G1" fmla="+- 21600 0 0"/>
              <a:gd name="G2" fmla="+- 21600 0 0"/>
              <a:gd name="T0" fmla="*/ 0 w 43055"/>
              <a:gd name="T1" fmla="*/ 19104 h 27179"/>
              <a:gd name="T2" fmla="*/ 42322 w 43055"/>
              <a:gd name="T3" fmla="*/ 27179 h 27179"/>
              <a:gd name="T4" fmla="*/ 21455 w 43055"/>
              <a:gd name="T5" fmla="*/ 21600 h 27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055" h="27179" fill="none" extrusionOk="0">
                <a:moveTo>
                  <a:pt x="-1" y="19103"/>
                </a:moveTo>
                <a:cubicBezTo>
                  <a:pt x="1266" y="8213"/>
                  <a:pt x="10491" y="-1"/>
                  <a:pt x="21455" y="0"/>
                </a:cubicBezTo>
                <a:cubicBezTo>
                  <a:pt x="33384" y="0"/>
                  <a:pt x="43055" y="9670"/>
                  <a:pt x="43055" y="21600"/>
                </a:cubicBezTo>
                <a:cubicBezTo>
                  <a:pt x="43055" y="23483"/>
                  <a:pt x="42808" y="25359"/>
                  <a:pt x="42322" y="27179"/>
                </a:cubicBezTo>
              </a:path>
              <a:path w="43055" h="27179" stroke="0" extrusionOk="0">
                <a:moveTo>
                  <a:pt x="-1" y="19103"/>
                </a:moveTo>
                <a:cubicBezTo>
                  <a:pt x="1266" y="8213"/>
                  <a:pt x="10491" y="-1"/>
                  <a:pt x="21455" y="0"/>
                </a:cubicBezTo>
                <a:cubicBezTo>
                  <a:pt x="33384" y="0"/>
                  <a:pt x="43055" y="9670"/>
                  <a:pt x="43055" y="21600"/>
                </a:cubicBezTo>
                <a:cubicBezTo>
                  <a:pt x="43055" y="23483"/>
                  <a:pt x="42808" y="25359"/>
                  <a:pt x="42322" y="27179"/>
                </a:cubicBezTo>
                <a:lnTo>
                  <a:pt x="21455" y="21600"/>
                </a:lnTo>
                <a:close/>
              </a:path>
            </a:pathLst>
          </a:cu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370" name="Oval 10"/>
          <p:cNvSpPr>
            <a:spLocks noChangeArrowheads="1"/>
          </p:cNvSpPr>
          <p:nvPr/>
        </p:nvSpPr>
        <p:spPr bwMode="auto">
          <a:xfrm>
            <a:off x="3048000" y="1981200"/>
            <a:ext cx="152400" cy="152400"/>
          </a:xfrm>
          <a:prstGeom prst="ellipse">
            <a:avLst/>
          </a:prstGeom>
          <a:solidFill>
            <a:srgbClr val="F3151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 flipH="1">
            <a:off x="2743200" y="2971800"/>
            <a:ext cx="2514600" cy="30480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5372" name="Freeform 12"/>
          <p:cNvSpPr>
            <a:spLocks/>
          </p:cNvSpPr>
          <p:nvPr/>
        </p:nvSpPr>
        <p:spPr bwMode="auto">
          <a:xfrm>
            <a:off x="2743200" y="5562600"/>
            <a:ext cx="2667000" cy="469900"/>
          </a:xfrm>
          <a:custGeom>
            <a:avLst/>
            <a:gdLst/>
            <a:ahLst/>
            <a:cxnLst>
              <a:cxn ang="0">
                <a:pos x="0" y="240"/>
              </a:cxn>
              <a:cxn ang="0">
                <a:pos x="720" y="48"/>
              </a:cxn>
              <a:cxn ang="0">
                <a:pos x="1248" y="240"/>
              </a:cxn>
              <a:cxn ang="0">
                <a:pos x="1680" y="0"/>
              </a:cxn>
            </a:cxnLst>
            <a:rect l="0" t="0" r="r" b="b"/>
            <a:pathLst>
              <a:path w="1680" h="248">
                <a:moveTo>
                  <a:pt x="0" y="240"/>
                </a:moveTo>
                <a:cubicBezTo>
                  <a:pt x="256" y="144"/>
                  <a:pt x="512" y="48"/>
                  <a:pt x="720" y="48"/>
                </a:cubicBezTo>
                <a:cubicBezTo>
                  <a:pt x="928" y="48"/>
                  <a:pt x="1088" y="248"/>
                  <a:pt x="1248" y="240"/>
                </a:cubicBezTo>
                <a:cubicBezTo>
                  <a:pt x="1408" y="232"/>
                  <a:pt x="1608" y="40"/>
                  <a:pt x="1680" y="0"/>
                </a:cubicBezTo>
              </a:path>
            </a:pathLst>
          </a:custGeom>
          <a:noFill/>
          <a:ln w="76200" cmpd="sng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7451466">
            <a:off x="2263775" y="708025"/>
            <a:ext cx="387350" cy="1714500"/>
          </a:xfrm>
          <a:prstGeom prst="rect">
            <a:avLst/>
          </a:prstGeom>
          <a:noFill/>
        </p:spPr>
      </p:pic>
      <p:pic>
        <p:nvPicPr>
          <p:cNvPr id="15374" name="Picture 1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001" t="27255" r="21600" b="18236"/>
          <a:stretch>
            <a:fillRect/>
          </a:stretch>
        </p:blipFill>
        <p:spPr bwMode="auto">
          <a:xfrm>
            <a:off x="6477000" y="1219200"/>
            <a:ext cx="2362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75" name="Picture 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001" t="27255" r="21600" b="18236"/>
          <a:stretch>
            <a:fillRect/>
          </a:stretch>
        </p:blipFill>
        <p:spPr bwMode="auto">
          <a:xfrm>
            <a:off x="5638800" y="3581400"/>
            <a:ext cx="2362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363" name="Oval 3"/>
          <p:cNvSpPr>
            <a:spLocks noChangeArrowheads="1"/>
          </p:cNvSpPr>
          <p:nvPr/>
        </p:nvSpPr>
        <p:spPr bwMode="auto">
          <a:xfrm>
            <a:off x="2667000" y="5867400"/>
            <a:ext cx="152400" cy="152400"/>
          </a:xfrm>
          <a:prstGeom prst="ellipse">
            <a:avLst/>
          </a:prstGeom>
          <a:solidFill>
            <a:srgbClr val="F3151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Стрелка вправо 11">
            <a:hlinkClick r:id="rId4" action="ppaction://hlinksldjump"/>
          </p:cNvPr>
          <p:cNvSpPr/>
          <p:nvPr/>
        </p:nvSpPr>
        <p:spPr>
          <a:xfrm>
            <a:off x="7786710" y="621508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-0.00116 C 0.01319 -0.03215 0.02882 -0.06152 0.04583 -0.08025 C 0.06337 -0.09852 0.08212 -0.108 0.10191 -0.11355 C 0.12188 -0.11702 0.14722 -0.11702 0.16597 -0.11355 C 0.18507 -0.108 0.20208 -0.08881 0.21424 -0.08025 C 0.22622 -0.07077 0.23125 -0.07285 0.23819 -0.05782 C 0.24462 -0.04325 0.2526 -0.01758 0.25399 0.00856 C 0.25625 0.03469 0.2526 0.07169 0.24583 0.09783 C 0.23906 0.12327 0.2526 0.09598 0.21424 0.16466 C 0.175 0.23219 0.05399 0.43987 0.01406 0.50925 C -0.02622 0.57771 -0.02639 0.57007 -0.02622 0.57539 C -0.02483 0.58349 0.00434 0.55111 0.0217 0.54278 C 0.03889 0.53284 0.0592 0.52012 0.07813 0.52012 C 0.09688 0.52012 0.11788 0.53469 0.13403 0.54278 C 0.14965 0.54972 0.15799 0.56799 0.17378 0.56452 C 0.18976 0.56013 0.22049 0.52729 0.22969 0.52012 " pathEditMode="relative" rAng="0" ptsTypes="aaaaaaaaaaaaaaaA">
                                      <p:cBhvr>
                                        <p:cTn id="6" dur="5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0" y="23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596" y="1142984"/>
            <a:ext cx="39290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Тройка - третий из значков,</a:t>
            </a:r>
          </a:p>
          <a:p>
            <a:pPr algn="ctr"/>
            <a:r>
              <a:rPr lang="ru-RU" sz="2000" b="1" dirty="0" smtClean="0"/>
              <a:t>Состоит из двух крючков.</a:t>
            </a:r>
            <a:endParaRPr lang="ru-RU" sz="2000" b="1" dirty="0"/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3"/>
          <a:stretch>
            <a:fillRect/>
          </a:stretch>
        </p:blipFill>
        <p:spPr>
          <a:xfrm>
            <a:off x="2214546" y="2285992"/>
            <a:ext cx="276225" cy="276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72066" y="928670"/>
            <a:ext cx="3643338" cy="48577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0" b="1" dirty="0" smtClean="0"/>
              <a:t>3</a:t>
            </a:r>
            <a:endParaRPr lang="ru-RU" sz="30000" b="1" dirty="0"/>
          </a:p>
        </p:txBody>
      </p:sp>
      <p:pic>
        <p:nvPicPr>
          <p:cNvPr id="6" name="Рисунок 5" descr="4f8880777b9f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62" y="3929066"/>
            <a:ext cx="3125410" cy="1785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628" y="357166"/>
            <a:ext cx="37147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Светофор на свете жил,</a:t>
            </a:r>
            <a:br>
              <a:rPr lang="ru-RU" sz="2000" b="1" dirty="0" smtClean="0"/>
            </a:br>
            <a:r>
              <a:rPr lang="ru-RU" sz="2000" b="1" dirty="0" smtClean="0"/>
              <a:t>Крепко с цифрой 3 дружил.</a:t>
            </a:r>
            <a:br>
              <a:rPr lang="ru-RU" sz="2000" b="1" dirty="0" smtClean="0"/>
            </a:br>
            <a:r>
              <a:rPr lang="ru-RU" sz="2000" b="1" dirty="0" smtClean="0"/>
              <a:t>Глазками тремя мигал,</a:t>
            </a:r>
            <a:br>
              <a:rPr lang="ru-RU" sz="2000" b="1" dirty="0" smtClean="0"/>
            </a:br>
            <a:r>
              <a:rPr lang="ru-RU" sz="2000" b="1" dirty="0" smtClean="0"/>
              <a:t>Никогда не отдыхал.</a:t>
            </a:r>
            <a:endParaRPr lang="ru-RU" sz="2000" b="1" dirty="0"/>
          </a:p>
        </p:txBody>
      </p:sp>
      <p:pic>
        <p:nvPicPr>
          <p:cNvPr id="3" name="Рисунок 2" descr="3svetofo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357166"/>
            <a:ext cx="4311752" cy="6215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5357818" y="6072206"/>
            <a:ext cx="1675203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hlinkClick r:id="rId4" action="ppaction://hlinkfile"/>
              </a:rPr>
              <a:t>РАСПЕЧАТАТЬ</a:t>
            </a:r>
            <a:endParaRPr lang="ru-RU" sz="2000" b="1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6715140" y="2000240"/>
            <a:ext cx="276225" cy="276225"/>
          </a:xfrm>
          <a:prstGeom prst="rect">
            <a:avLst/>
          </a:prstGeom>
        </p:spPr>
      </p:pic>
      <p:pic>
        <p:nvPicPr>
          <p:cNvPr id="6" name="Рисунок 5" descr="1240487372_vk-tema-dorogi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6446" y="2786058"/>
            <a:ext cx="2357454" cy="2357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00166" y="6215082"/>
            <a:ext cx="1524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hlinkClick r:id="rId3" action="ppaction://hlinkfile"/>
              </a:rPr>
              <a:t>РАСПЕЧАТАТЬ</a:t>
            </a:r>
            <a:endParaRPr lang="ru-RU" b="1" dirty="0" smtClean="0"/>
          </a:p>
        </p:txBody>
      </p:sp>
      <p:pic>
        <p:nvPicPr>
          <p:cNvPr id="10" name="Рисунок 9" descr="3drug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14348" y="428604"/>
            <a:ext cx="3429024" cy="550113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1" name="Рисунок 10" descr="ry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9190" y="428604"/>
            <a:ext cx="3573466" cy="3691597"/>
          </a:xfrm>
          <a:prstGeom prst="rect">
            <a:avLst/>
          </a:prstGeom>
        </p:spPr>
      </p:pic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6"/>
          <a:stretch>
            <a:fillRect/>
          </a:stretch>
        </p:blipFill>
        <p:spPr>
          <a:xfrm>
            <a:off x="6500826" y="4572008"/>
            <a:ext cx="276225" cy="27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609600" y="1066800"/>
            <a:ext cx="4724400" cy="4724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4348" name="Arc 12"/>
          <p:cNvSpPr>
            <a:spLocks/>
          </p:cNvSpPr>
          <p:nvPr/>
        </p:nvSpPr>
        <p:spPr bwMode="auto">
          <a:xfrm rot="876523" flipH="1">
            <a:off x="3276600" y="1066800"/>
            <a:ext cx="2055813" cy="2092325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19695 w 42175"/>
              <a:gd name="T1" fmla="*/ 43116 h 43116"/>
              <a:gd name="T2" fmla="*/ 42175 w 42175"/>
              <a:gd name="T3" fmla="*/ 15025 h 43116"/>
              <a:gd name="T4" fmla="*/ 21600 w 42175"/>
              <a:gd name="T5" fmla="*/ 21600 h 43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175" h="43116" fill="none" extrusionOk="0">
                <a:moveTo>
                  <a:pt x="19695" y="43115"/>
                </a:moveTo>
                <a:cubicBezTo>
                  <a:pt x="8547" y="42128"/>
                  <a:pt x="0" y="3279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0996" y="-1"/>
                  <a:pt x="39314" y="6074"/>
                  <a:pt x="42174" y="15025"/>
                </a:cubicBezTo>
              </a:path>
              <a:path w="42175" h="43116" stroke="0" extrusionOk="0">
                <a:moveTo>
                  <a:pt x="19695" y="43115"/>
                </a:moveTo>
                <a:cubicBezTo>
                  <a:pt x="8547" y="42128"/>
                  <a:pt x="0" y="3279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0996" y="-1"/>
                  <a:pt x="39314" y="6074"/>
                  <a:pt x="42174" y="15025"/>
                </a:cubicBezTo>
                <a:lnTo>
                  <a:pt x="21600" y="21600"/>
                </a:lnTo>
                <a:close/>
              </a:path>
            </a:pathLst>
          </a:cu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4349" name="Arc 13"/>
          <p:cNvSpPr>
            <a:spLocks/>
          </p:cNvSpPr>
          <p:nvPr/>
        </p:nvSpPr>
        <p:spPr bwMode="auto">
          <a:xfrm>
            <a:off x="2895600" y="3200400"/>
            <a:ext cx="2438400" cy="2590800"/>
          </a:xfrm>
          <a:custGeom>
            <a:avLst/>
            <a:gdLst>
              <a:gd name="G0" fmla="+- 19611 0 0"/>
              <a:gd name="G1" fmla="+- 21600 0 0"/>
              <a:gd name="G2" fmla="+- 21600 0 0"/>
              <a:gd name="T0" fmla="*/ 19613 w 41211"/>
              <a:gd name="T1" fmla="*/ 0 h 43200"/>
              <a:gd name="T2" fmla="*/ 0 w 41211"/>
              <a:gd name="T3" fmla="*/ 30653 h 43200"/>
              <a:gd name="T4" fmla="*/ 19611 w 41211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211" h="43200" fill="none" extrusionOk="0">
                <a:moveTo>
                  <a:pt x="19612" y="0"/>
                </a:moveTo>
                <a:cubicBezTo>
                  <a:pt x="31541" y="1"/>
                  <a:pt x="41211" y="9671"/>
                  <a:pt x="41211" y="21600"/>
                </a:cubicBezTo>
                <a:cubicBezTo>
                  <a:pt x="41211" y="33529"/>
                  <a:pt x="31540" y="43200"/>
                  <a:pt x="19611" y="43200"/>
                </a:cubicBezTo>
                <a:cubicBezTo>
                  <a:pt x="11186" y="43200"/>
                  <a:pt x="3530" y="38301"/>
                  <a:pt x="-1" y="30653"/>
                </a:cubicBezTo>
              </a:path>
              <a:path w="41211" h="43200" stroke="0" extrusionOk="0">
                <a:moveTo>
                  <a:pt x="19612" y="0"/>
                </a:moveTo>
                <a:cubicBezTo>
                  <a:pt x="31541" y="1"/>
                  <a:pt x="41211" y="9671"/>
                  <a:pt x="41211" y="21600"/>
                </a:cubicBezTo>
                <a:cubicBezTo>
                  <a:pt x="41211" y="33529"/>
                  <a:pt x="31540" y="43200"/>
                  <a:pt x="19611" y="43200"/>
                </a:cubicBezTo>
                <a:cubicBezTo>
                  <a:pt x="11186" y="43200"/>
                  <a:pt x="3530" y="38301"/>
                  <a:pt x="-1" y="30653"/>
                </a:cubicBezTo>
                <a:lnTo>
                  <a:pt x="19611" y="21600"/>
                </a:lnTo>
                <a:close/>
              </a:path>
            </a:pathLst>
          </a:cu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4339" name="Oval 3"/>
          <p:cNvSpPr>
            <a:spLocks noChangeArrowheads="1"/>
          </p:cNvSpPr>
          <p:nvPr/>
        </p:nvSpPr>
        <p:spPr bwMode="auto">
          <a:xfrm>
            <a:off x="3276600" y="1447800"/>
            <a:ext cx="152400" cy="152400"/>
          </a:xfrm>
          <a:prstGeom prst="ellipse">
            <a:avLst/>
          </a:prstGeom>
          <a:solidFill>
            <a:srgbClr val="F3151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7451466">
            <a:off x="2492375" y="250825"/>
            <a:ext cx="387350" cy="1714500"/>
          </a:xfrm>
          <a:prstGeom prst="rect">
            <a:avLst/>
          </a:prstGeom>
          <a:noFill/>
        </p:spPr>
      </p:pic>
      <p:pic>
        <p:nvPicPr>
          <p:cNvPr id="14357" name="Picture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228600"/>
            <a:ext cx="27051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58" name="Picture 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2438400"/>
            <a:ext cx="27051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59" name="Picture 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4572000"/>
            <a:ext cx="27051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360" name="Oval 24"/>
          <p:cNvSpPr>
            <a:spLocks noChangeArrowheads="1"/>
          </p:cNvSpPr>
          <p:nvPr/>
        </p:nvSpPr>
        <p:spPr bwMode="auto">
          <a:xfrm>
            <a:off x="4038600" y="3124200"/>
            <a:ext cx="152400" cy="152400"/>
          </a:xfrm>
          <a:prstGeom prst="ellipse">
            <a:avLst/>
          </a:prstGeom>
          <a:solidFill>
            <a:srgbClr val="F3151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Стрелка вправо 11">
            <a:hlinkClick r:id="rId5" action="ppaction://hlinksldjump"/>
          </p:cNvPr>
          <p:cNvSpPr/>
          <p:nvPr/>
        </p:nvSpPr>
        <p:spPr>
          <a:xfrm>
            <a:off x="4214810" y="614364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4 -0.01133 C 0.01649 -0.02613 0.02882 -0.04093 0.04375 -0.05087 C 0.05868 -0.06082 0.07622 -0.0703 0.09444 -0.07146 C 0.11267 -0.07261 0.13681 -0.06914 0.15365 -0.05827 C 0.17049 -0.04741 0.18628 -0.02451 0.19583 -0.00578 C 0.20538 0.01296 0.20868 0.03331 0.21128 0.05435 C 0.21389 0.0754 0.2151 0.09968 0.21128 0.12003 C 0.20747 0.14038 0.19809 0.16097 0.18872 0.17623 C 0.17934 0.19149 0.16979 0.20236 0.15503 0.21185 C 0.14028 0.22133 0.1125 0.2278 0.1 0.23243 C 0.0875 0.23705 0.08056 0.23844 0.08038 0.24006 C 0.08021 0.24168 0.08924 0.23867 0.09861 0.24191 C 0.10799 0.24515 0.12188 0.24654 0.13663 0.25879 C 0.15139 0.27105 0.17517 0.29556 0.18733 0.31499 C 0.19948 0.33442 0.20521 0.3513 0.2099 0.37512 C 0.21458 0.39894 0.21771 0.43201 0.21563 0.45768 C 0.21354 0.48335 0.20538 0.50879 0.19722 0.52891 C 0.18906 0.54903 0.18351 0.56245 0.16632 0.57771 C 0.14913 0.59297 0.1191 0.61633 0.09444 0.62096 C 0.06979 0.62558 0.03767 0.61541 0.0184 0.60593 C -0.00087 0.59644 -0.0092 0.58118 -0.02101 0.56453 C -0.03281 0.54788 -0.04687 0.51619 -0.05208 0.50648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00" y="28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1472" y="857232"/>
            <a:ext cx="36433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За тремя идут четыре,</a:t>
            </a:r>
            <a:br>
              <a:rPr lang="ru-RU" sz="2000" b="1" dirty="0" smtClean="0"/>
            </a:br>
            <a:r>
              <a:rPr lang="ru-RU" sz="2000" b="1" dirty="0" smtClean="0"/>
              <a:t>Острый локоть </a:t>
            </a:r>
            <a:r>
              <a:rPr lang="ru-RU" sz="2000" b="1" dirty="0" err="1" smtClean="0"/>
              <a:t>оттопыря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3"/>
          <a:stretch>
            <a:fillRect/>
          </a:stretch>
        </p:blipFill>
        <p:spPr>
          <a:xfrm>
            <a:off x="2143108" y="2000240"/>
            <a:ext cx="276225" cy="276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14876" y="857232"/>
            <a:ext cx="3857652" cy="47089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0" b="1" dirty="0" smtClean="0"/>
              <a:t>4</a:t>
            </a:r>
            <a:endParaRPr lang="ru-RU" sz="30000" b="1" dirty="0"/>
          </a:p>
        </p:txBody>
      </p:sp>
      <p:pic>
        <p:nvPicPr>
          <p:cNvPr id="6" name="Рисунок 5" descr="4f8880777b9f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24" y="3714752"/>
            <a:ext cx="3250426" cy="1857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ifra0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71472" y="428604"/>
            <a:ext cx="1002380" cy="10023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3" name="Рисунок 2" descr="cifra1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000232" y="428604"/>
            <a:ext cx="1002380" cy="10023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4" name="Рисунок 3" descr="cifra2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3431240" y="428604"/>
            <a:ext cx="928694" cy="92869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5" name="Рисунок 4" descr="cifra3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4786314" y="428604"/>
            <a:ext cx="930942" cy="9309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Рисунок 5" descr="cifra4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6072198" y="428604"/>
            <a:ext cx="930942" cy="9309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7" name="Рисунок 6" descr="cifra5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>
            <a:off x="7358082" y="428604"/>
            <a:ext cx="930942" cy="9309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8" name="Рисунок 7" descr="cifra6.pn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screen"/>
          <a:stretch>
            <a:fillRect/>
          </a:stretch>
        </p:blipFill>
        <p:spPr>
          <a:xfrm>
            <a:off x="785786" y="1928802"/>
            <a:ext cx="1002380" cy="10023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9" name="Рисунок 8" descr="cifra7.png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screen"/>
          <a:stretch>
            <a:fillRect/>
          </a:stretch>
        </p:blipFill>
        <p:spPr>
          <a:xfrm>
            <a:off x="2285984" y="1928802"/>
            <a:ext cx="1000132" cy="10001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0" name="Рисунок 9" descr="cifra8.png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screen"/>
          <a:stretch>
            <a:fillRect/>
          </a:stretch>
        </p:blipFill>
        <p:spPr>
          <a:xfrm>
            <a:off x="3714744" y="1928802"/>
            <a:ext cx="1000132" cy="10001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1" name="Рисунок 10" descr="cifra9.png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screen"/>
          <a:stretch>
            <a:fillRect/>
          </a:stretch>
        </p:blipFill>
        <p:spPr>
          <a:xfrm>
            <a:off x="5143504" y="1928802"/>
            <a:ext cx="1000132" cy="10001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4" name="Прямоугольник 13">
            <a:hlinkClick r:id="rId22" action="ppaction://hlinksldjump"/>
          </p:cNvPr>
          <p:cNvSpPr/>
          <p:nvPr/>
        </p:nvSpPr>
        <p:spPr>
          <a:xfrm>
            <a:off x="6572264" y="1857364"/>
            <a:ext cx="1571636" cy="10715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cifra1.png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screen"/>
          <a:stretch>
            <a:fillRect/>
          </a:stretch>
        </p:blipFill>
        <p:spPr>
          <a:xfrm>
            <a:off x="6715140" y="2000240"/>
            <a:ext cx="785818" cy="785818"/>
          </a:xfrm>
          <a:prstGeom prst="rect">
            <a:avLst/>
          </a:prstGeom>
        </p:spPr>
      </p:pic>
      <p:pic>
        <p:nvPicPr>
          <p:cNvPr id="16" name="Рисунок 15" descr="cifra0.png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4" cstate="screen"/>
          <a:stretch>
            <a:fillRect/>
          </a:stretch>
        </p:blipFill>
        <p:spPr>
          <a:xfrm>
            <a:off x="7143768" y="2000240"/>
            <a:ext cx="785818" cy="785818"/>
          </a:xfrm>
          <a:prstGeom prst="rect">
            <a:avLst/>
          </a:prstGeom>
        </p:spPr>
      </p:pic>
      <p:pic>
        <p:nvPicPr>
          <p:cNvPr id="17" name="Рисунок 16" descr="4f8880777b9f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42910" y="3714752"/>
            <a:ext cx="3000394" cy="1714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00694" y="357166"/>
            <a:ext cx="314325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- У стола четыре ножки,</a:t>
            </a:r>
            <a:br>
              <a:rPr lang="ru-RU" sz="2000" b="1" dirty="0" smtClean="0"/>
            </a:br>
            <a:r>
              <a:rPr lang="ru-RU" sz="2000" b="1" dirty="0" smtClean="0"/>
              <a:t>И у шкафа, и у кошки, -</a:t>
            </a:r>
            <a:br>
              <a:rPr lang="ru-RU" sz="2000" b="1" dirty="0" smtClean="0"/>
            </a:br>
            <a:r>
              <a:rPr lang="ru-RU" sz="2000" b="1" dirty="0" smtClean="0"/>
              <a:t>Нам Четвёрочка сказала,</a:t>
            </a:r>
            <a:br>
              <a:rPr lang="ru-RU" sz="2000" b="1" dirty="0" smtClean="0"/>
            </a:br>
            <a:r>
              <a:rPr lang="ru-RU" sz="2000" b="1" dirty="0" smtClean="0"/>
              <a:t>Целый день она считала.</a:t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Цифре кошка объяснила:</a:t>
            </a:r>
            <a:br>
              <a:rPr lang="ru-RU" sz="2000" b="1" dirty="0" smtClean="0"/>
            </a:br>
            <a:r>
              <a:rPr lang="ru-RU" sz="2000" b="1" dirty="0" smtClean="0"/>
              <a:t>- Ножки могут быть у шкафа.</a:t>
            </a:r>
            <a:br>
              <a:rPr lang="ru-RU" sz="2000" b="1" dirty="0" smtClean="0"/>
            </a:br>
            <a:r>
              <a:rPr lang="ru-RU" sz="2000" b="1" dirty="0" smtClean="0"/>
              <a:t>Ты, наверное, забыла,</a:t>
            </a:r>
            <a:br>
              <a:rPr lang="ru-RU" sz="2000" b="1" dirty="0" smtClean="0"/>
            </a:br>
            <a:r>
              <a:rPr lang="ru-RU" sz="2000" b="1" dirty="0" smtClean="0"/>
              <a:t>У меня не ножки, лапы.</a:t>
            </a:r>
            <a:endParaRPr lang="ru-RU" sz="2000" b="1" dirty="0"/>
          </a:p>
        </p:txBody>
      </p:sp>
      <p:pic>
        <p:nvPicPr>
          <p:cNvPr id="3" name="Рисунок 2" descr="4digi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428604"/>
            <a:ext cx="4478972" cy="607220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5500694" y="6000768"/>
            <a:ext cx="1524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hlinkClick r:id="rId4" action="ppaction://hlinkfile"/>
              </a:rPr>
              <a:t>РАСПЕЧАТАТЬ</a:t>
            </a:r>
            <a:endParaRPr lang="ru-RU" b="1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7000892" y="3643314"/>
            <a:ext cx="276225" cy="27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00166" y="6215082"/>
            <a:ext cx="1524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hlinkClick r:id="rId3" action="ppaction://hlinkfile"/>
              </a:rPr>
              <a:t>РАСПЕЧАТАТЬ</a:t>
            </a:r>
            <a:endParaRPr lang="ru-RU" b="1" dirty="0" smtClean="0"/>
          </a:p>
        </p:txBody>
      </p:sp>
      <p:pic>
        <p:nvPicPr>
          <p:cNvPr id="6" name="Рисунок 5" descr="4277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10" y="357166"/>
            <a:ext cx="4000528" cy="56147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Прямоугольник 6"/>
          <p:cNvSpPr/>
          <p:nvPr/>
        </p:nvSpPr>
        <p:spPr>
          <a:xfrm>
            <a:off x="5000628" y="285728"/>
            <a:ext cx="34290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Четыре в комнате угла.</a:t>
            </a:r>
            <a:br>
              <a:rPr lang="ru-RU" sz="2000" b="1" dirty="0" smtClean="0"/>
            </a:br>
            <a:r>
              <a:rPr lang="ru-RU" sz="2000" b="1" dirty="0" smtClean="0"/>
              <a:t>Четыре ножки у стола.</a:t>
            </a:r>
            <a:br>
              <a:rPr lang="ru-RU" sz="2000" b="1" dirty="0" smtClean="0"/>
            </a:br>
            <a:r>
              <a:rPr lang="ru-RU" sz="2000" b="1" dirty="0" smtClean="0"/>
              <a:t>И по четыре ножки</a:t>
            </a:r>
            <a:br>
              <a:rPr lang="ru-RU" sz="2000" b="1" dirty="0" smtClean="0"/>
            </a:br>
            <a:r>
              <a:rPr lang="ru-RU" sz="2000" b="1" dirty="0" smtClean="0"/>
              <a:t>У мышки и у кошки.</a:t>
            </a:r>
            <a:br>
              <a:rPr lang="ru-RU" sz="2000" b="1" dirty="0" smtClean="0"/>
            </a:br>
            <a:r>
              <a:rPr lang="ru-RU" sz="2000" b="1" dirty="0" smtClean="0"/>
              <a:t>Бегут четыре колеса,</a:t>
            </a:r>
            <a:br>
              <a:rPr lang="ru-RU" sz="2000" b="1" dirty="0" smtClean="0"/>
            </a:br>
            <a:r>
              <a:rPr lang="ru-RU" sz="2000" b="1" dirty="0" smtClean="0"/>
              <a:t>Резиною обуты.</a:t>
            </a:r>
            <a:br>
              <a:rPr lang="ru-RU" sz="2000" b="1" dirty="0" smtClean="0"/>
            </a:br>
            <a:r>
              <a:rPr lang="ru-RU" sz="2000" b="1" dirty="0" smtClean="0"/>
              <a:t>Что ты пройдёшь за два часа,</a:t>
            </a:r>
            <a:br>
              <a:rPr lang="ru-RU" sz="2000" b="1" dirty="0" smtClean="0"/>
            </a:br>
            <a:r>
              <a:rPr lang="ru-RU" sz="2000" b="1" dirty="0" smtClean="0"/>
              <a:t>Они - за полминуты. </a:t>
            </a:r>
            <a:endParaRPr lang="ru-RU" sz="2000" b="1" dirty="0"/>
          </a:p>
        </p:txBody>
      </p:sp>
      <p:pic>
        <p:nvPicPr>
          <p:cNvPr id="5" name="Рисунок 4" descr="cat5_mouse_prev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694" y="3571876"/>
            <a:ext cx="2390614" cy="2374780"/>
          </a:xfrm>
          <a:prstGeom prst="rect">
            <a:avLst/>
          </a:prstGeom>
        </p:spPr>
      </p:pic>
      <p:pic>
        <p:nvPicPr>
          <p:cNvPr id="8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6"/>
          <a:stretch>
            <a:fillRect/>
          </a:stretch>
        </p:blipFill>
        <p:spPr>
          <a:xfrm>
            <a:off x="8429652" y="3429000"/>
            <a:ext cx="276225" cy="27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762000" y="1143000"/>
            <a:ext cx="4724400" cy="4724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>
            <a:off x="2971800" y="3733800"/>
            <a:ext cx="19050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 flipH="1">
            <a:off x="4343400" y="1676400"/>
            <a:ext cx="1143000" cy="41910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 flipH="1">
            <a:off x="2971800" y="1143000"/>
            <a:ext cx="838200" cy="25908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315" name="Oval 3"/>
          <p:cNvSpPr>
            <a:spLocks noChangeArrowheads="1"/>
          </p:cNvSpPr>
          <p:nvPr/>
        </p:nvSpPr>
        <p:spPr bwMode="auto">
          <a:xfrm>
            <a:off x="3733800" y="1143000"/>
            <a:ext cx="152400" cy="152400"/>
          </a:xfrm>
          <a:prstGeom prst="ellipse">
            <a:avLst/>
          </a:prstGeom>
          <a:solidFill>
            <a:srgbClr val="F3151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3321" name="Oval 9"/>
          <p:cNvSpPr>
            <a:spLocks noChangeArrowheads="1"/>
          </p:cNvSpPr>
          <p:nvPr/>
        </p:nvSpPr>
        <p:spPr bwMode="auto">
          <a:xfrm>
            <a:off x="5410200" y="1600200"/>
            <a:ext cx="152400" cy="152400"/>
          </a:xfrm>
          <a:prstGeom prst="ellipse">
            <a:avLst/>
          </a:prstGeom>
          <a:solidFill>
            <a:srgbClr val="F3151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3325" name="Picture 1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86400" y="2590800"/>
            <a:ext cx="19431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27" name="Picture 1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3637"/>
          <a:stretch>
            <a:fillRect/>
          </a:stretch>
        </p:blipFill>
        <p:spPr bwMode="auto">
          <a:xfrm rot="-484479">
            <a:off x="6553200" y="4191000"/>
            <a:ext cx="17367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26" name="Picture 1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333"/>
          <a:stretch>
            <a:fillRect/>
          </a:stretch>
        </p:blipFill>
        <p:spPr bwMode="auto">
          <a:xfrm rot="-1205062">
            <a:off x="7439025" y="2286000"/>
            <a:ext cx="170497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24" name="Picture 1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24600" y="609600"/>
            <a:ext cx="18764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7451466">
            <a:off x="2949575" y="-130175"/>
            <a:ext cx="387350" cy="1714500"/>
          </a:xfrm>
          <a:prstGeom prst="rect">
            <a:avLst/>
          </a:prstGeom>
          <a:noFill/>
        </p:spPr>
      </p:pic>
      <p:sp>
        <p:nvSpPr>
          <p:cNvPr id="14" name="Стрелка вправо 13">
            <a:hlinkClick r:id="rId4" action="ppaction://hlinksldjump"/>
          </p:cNvPr>
          <p:cNvSpPr/>
          <p:nvPr/>
        </p:nvSpPr>
        <p:spPr>
          <a:xfrm>
            <a:off x="5214942" y="614364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.0111 L -0.08542 0.3825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" y="1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542 0.38252 L 0.13125 0.38252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8958 0.07169 L 0.06458 0.6822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" y="3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57224" y="928670"/>
            <a:ext cx="29289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А потом пошла плясать</a:t>
            </a:r>
            <a:br>
              <a:rPr lang="ru-RU" sz="2000" b="1" dirty="0" smtClean="0"/>
            </a:br>
            <a:r>
              <a:rPr lang="ru-RU" sz="2000" b="1" dirty="0" smtClean="0"/>
              <a:t>По бумаге цифра пять.</a:t>
            </a:r>
            <a:br>
              <a:rPr lang="ru-RU" sz="2000" b="1" dirty="0" smtClean="0"/>
            </a:br>
            <a:r>
              <a:rPr lang="ru-RU" sz="2000" b="1" dirty="0" smtClean="0"/>
              <a:t>Руку вправо протянула,</a:t>
            </a:r>
            <a:br>
              <a:rPr lang="ru-RU" sz="2000" b="1" dirty="0" smtClean="0"/>
            </a:br>
            <a:r>
              <a:rPr lang="ru-RU" sz="2000" b="1" dirty="0" smtClean="0"/>
              <a:t>Ножку круто изогнула.</a:t>
            </a:r>
            <a:endParaRPr lang="ru-RU" sz="2000" b="1" dirty="0"/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3"/>
          <a:stretch>
            <a:fillRect/>
          </a:stretch>
        </p:blipFill>
        <p:spPr>
          <a:xfrm>
            <a:off x="2071670" y="2714620"/>
            <a:ext cx="276225" cy="276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857232"/>
            <a:ext cx="4000528" cy="48577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0" b="1" dirty="0" smtClean="0"/>
              <a:t>5</a:t>
            </a:r>
            <a:endParaRPr lang="ru-RU" sz="30000" b="1" dirty="0"/>
          </a:p>
        </p:txBody>
      </p:sp>
      <p:pic>
        <p:nvPicPr>
          <p:cNvPr id="6" name="Рисунок 5" descr="4f8880777b9f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24" y="3857628"/>
            <a:ext cx="3183139" cy="1818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628" y="285728"/>
            <a:ext cx="37147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У Пятёрки пять детишек,</a:t>
            </a:r>
            <a:br>
              <a:rPr lang="ru-RU" sz="2000" b="1" dirty="0" smtClean="0"/>
            </a:br>
            <a:r>
              <a:rPr lang="ru-RU" sz="2000" b="1" dirty="0" smtClean="0"/>
              <a:t>Пять весёлых шалунишек.</a:t>
            </a:r>
            <a:br>
              <a:rPr lang="ru-RU" sz="2000" b="1" dirty="0" smtClean="0"/>
            </a:br>
            <a:r>
              <a:rPr lang="ru-RU" sz="2000" b="1" dirty="0" smtClean="0"/>
              <a:t>Всё подряд они хватают,</a:t>
            </a:r>
            <a:br>
              <a:rPr lang="ru-RU" sz="2000" b="1" dirty="0" smtClean="0"/>
            </a:br>
            <a:r>
              <a:rPr lang="ru-RU" sz="2000" b="1" dirty="0" smtClean="0"/>
              <a:t>Только ночью отдыхают.</a:t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Как зовут их, угадайте,</a:t>
            </a:r>
            <a:br>
              <a:rPr lang="ru-RU" sz="2000" b="1" dirty="0" smtClean="0"/>
            </a:br>
            <a:r>
              <a:rPr lang="ru-RU" sz="2000" b="1" dirty="0" smtClean="0"/>
              <a:t>Малышей пересчитайте.</a:t>
            </a:r>
            <a:br>
              <a:rPr lang="ru-RU" sz="2000" b="1" dirty="0" smtClean="0"/>
            </a:br>
            <a:r>
              <a:rPr lang="ru-RU" sz="2000" b="1" dirty="0" smtClean="0"/>
              <a:t>Может их любой узнать,</a:t>
            </a:r>
            <a:br>
              <a:rPr lang="ru-RU" sz="2000" b="1" dirty="0" smtClean="0"/>
            </a:br>
            <a:r>
              <a:rPr lang="ru-RU" sz="2000" b="1" dirty="0" smtClean="0"/>
              <a:t>На руке их ровно пять.</a:t>
            </a:r>
            <a:endParaRPr lang="ru-RU" sz="2000" b="1" dirty="0"/>
          </a:p>
        </p:txBody>
      </p:sp>
      <p:pic>
        <p:nvPicPr>
          <p:cNvPr id="3" name="Рисунок 2" descr="matematika_5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214290"/>
            <a:ext cx="3541005" cy="614364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4500562" y="5929330"/>
            <a:ext cx="1524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hlinkClick r:id="rId4" action="ppaction://hlinkfile"/>
              </a:rPr>
              <a:t>РАСПЕЧАТАТЬ</a:t>
            </a:r>
            <a:endParaRPr lang="ru-RU" b="1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6715140" y="3429000"/>
            <a:ext cx="276225" cy="276225"/>
          </a:xfrm>
          <a:prstGeom prst="rect">
            <a:avLst/>
          </a:prstGeom>
        </p:spPr>
      </p:pic>
      <p:pic>
        <p:nvPicPr>
          <p:cNvPr id="6" name="Рисунок 5" descr="2023bb5324fa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5643570" y="4143380"/>
            <a:ext cx="2214578" cy="1436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00166" y="6286520"/>
            <a:ext cx="1524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hlinkClick r:id="rId3" action="ppaction://hlinkfile"/>
              </a:rPr>
              <a:t>РАСПЕЧАТАТЬ</a:t>
            </a:r>
            <a:endParaRPr lang="ru-RU" b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5072066" y="357166"/>
            <a:ext cx="31432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Сколько пальцев на руке</a:t>
            </a:r>
            <a:br>
              <a:rPr lang="ru-RU" sz="2000" b="1" dirty="0" smtClean="0"/>
            </a:br>
            <a:r>
              <a:rPr lang="ru-RU" sz="2000" b="1" dirty="0" smtClean="0"/>
              <a:t>И копеек в пятачке,</a:t>
            </a:r>
            <a:br>
              <a:rPr lang="ru-RU" sz="2000" b="1" dirty="0" smtClean="0"/>
            </a:br>
            <a:r>
              <a:rPr lang="ru-RU" sz="2000" b="1" dirty="0" smtClean="0"/>
              <a:t>У морской звезды лучей, </a:t>
            </a:r>
            <a:br>
              <a:rPr lang="ru-RU" sz="2000" b="1" dirty="0" smtClean="0"/>
            </a:br>
            <a:r>
              <a:rPr lang="ru-RU" sz="2000" b="1" dirty="0" smtClean="0"/>
              <a:t>Клювов у пяти грачей,</a:t>
            </a:r>
            <a:br>
              <a:rPr lang="ru-RU" sz="2000" b="1" dirty="0" smtClean="0"/>
            </a:br>
            <a:r>
              <a:rPr lang="ru-RU" sz="2000" b="1" dirty="0" smtClean="0"/>
              <a:t>Лопастей у листьев клёна</a:t>
            </a:r>
            <a:br>
              <a:rPr lang="ru-RU" sz="2000" b="1" dirty="0" smtClean="0"/>
            </a:br>
            <a:r>
              <a:rPr lang="ru-RU" sz="2000" b="1" dirty="0" smtClean="0"/>
              <a:t>И углов у бастиона,</a:t>
            </a:r>
            <a:br>
              <a:rPr lang="ru-RU" sz="2000" b="1" dirty="0" smtClean="0"/>
            </a:br>
            <a:r>
              <a:rPr lang="ru-RU" sz="2000" b="1" dirty="0" smtClean="0"/>
              <a:t>Про всё это рассказать </a:t>
            </a:r>
            <a:br>
              <a:rPr lang="ru-RU" sz="2000" b="1" dirty="0" smtClean="0"/>
            </a:br>
            <a:r>
              <a:rPr lang="ru-RU" sz="2000" b="1" dirty="0" smtClean="0"/>
              <a:t>Нам поможет цифра…</a:t>
            </a:r>
            <a:endParaRPr lang="ru-RU" sz="2000" b="1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6572264" y="3071810"/>
            <a:ext cx="276225" cy="276225"/>
          </a:xfrm>
          <a:prstGeom prst="rect">
            <a:avLst/>
          </a:prstGeom>
        </p:spPr>
      </p:pic>
      <p:pic>
        <p:nvPicPr>
          <p:cNvPr id="6" name="Рисунок 5" descr="4276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96" y="285728"/>
            <a:ext cx="4122848" cy="57864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8" name="Рисунок 7" descr="26da08e42c3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0694" y="3643314"/>
            <a:ext cx="2428892" cy="23793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685800" y="1143000"/>
            <a:ext cx="4724400" cy="4724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293" name="Line 5"/>
          <p:cNvSpPr>
            <a:spLocks noChangeShapeType="1"/>
          </p:cNvSpPr>
          <p:nvPr/>
        </p:nvSpPr>
        <p:spPr bwMode="auto">
          <a:xfrm flipH="1">
            <a:off x="3581400" y="1143000"/>
            <a:ext cx="304800" cy="15240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2294" name="Arc 6"/>
          <p:cNvSpPr>
            <a:spLocks/>
          </p:cNvSpPr>
          <p:nvPr/>
        </p:nvSpPr>
        <p:spPr bwMode="auto">
          <a:xfrm rot="6839051">
            <a:off x="4185445" y="424656"/>
            <a:ext cx="989012" cy="1368425"/>
          </a:xfrm>
          <a:custGeom>
            <a:avLst/>
            <a:gdLst>
              <a:gd name="G0" fmla="+- 0 0 0"/>
              <a:gd name="G1" fmla="+- 20641 0 0"/>
              <a:gd name="G2" fmla="+- 21600 0 0"/>
              <a:gd name="T0" fmla="*/ 6366 w 21600"/>
              <a:gd name="T1" fmla="*/ 0 h 31221"/>
              <a:gd name="T2" fmla="*/ 18832 w 21600"/>
              <a:gd name="T3" fmla="*/ 31221 h 31221"/>
              <a:gd name="T4" fmla="*/ 0 w 21600"/>
              <a:gd name="T5" fmla="*/ 20641 h 31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31221" fill="none" extrusionOk="0">
                <a:moveTo>
                  <a:pt x="6365" y="0"/>
                </a:moveTo>
                <a:cubicBezTo>
                  <a:pt x="15422" y="2793"/>
                  <a:pt x="21600" y="11163"/>
                  <a:pt x="21600" y="20641"/>
                </a:cubicBezTo>
                <a:cubicBezTo>
                  <a:pt x="21600" y="24346"/>
                  <a:pt x="20646" y="27990"/>
                  <a:pt x="18831" y="31220"/>
                </a:cubicBezTo>
              </a:path>
              <a:path w="21600" h="31221" stroke="0" extrusionOk="0">
                <a:moveTo>
                  <a:pt x="6365" y="0"/>
                </a:moveTo>
                <a:cubicBezTo>
                  <a:pt x="15422" y="2793"/>
                  <a:pt x="21600" y="11163"/>
                  <a:pt x="21600" y="20641"/>
                </a:cubicBezTo>
                <a:cubicBezTo>
                  <a:pt x="21600" y="24346"/>
                  <a:pt x="20646" y="27990"/>
                  <a:pt x="18831" y="31220"/>
                </a:cubicBezTo>
                <a:lnTo>
                  <a:pt x="0" y="20641"/>
                </a:lnTo>
                <a:close/>
              </a:path>
            </a:pathLst>
          </a:cu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/>
          <a:p>
            <a:pPr algn="ctr"/>
            <a:endParaRPr lang="ru-RU"/>
          </a:p>
        </p:txBody>
      </p:sp>
      <p:sp>
        <p:nvSpPr>
          <p:cNvPr id="12295" name="Arc 7"/>
          <p:cNvSpPr>
            <a:spLocks/>
          </p:cNvSpPr>
          <p:nvPr/>
        </p:nvSpPr>
        <p:spPr bwMode="auto">
          <a:xfrm rot="615963">
            <a:off x="2994025" y="2525713"/>
            <a:ext cx="2338388" cy="3340100"/>
          </a:xfrm>
          <a:custGeom>
            <a:avLst/>
            <a:gdLst>
              <a:gd name="G0" fmla="+- 17456 0 0"/>
              <a:gd name="G1" fmla="+- 21600 0 0"/>
              <a:gd name="G2" fmla="+- 21600 0 0"/>
              <a:gd name="T0" fmla="*/ 5272 w 39056"/>
              <a:gd name="T1" fmla="*/ 3764 h 43200"/>
              <a:gd name="T2" fmla="*/ 0 w 39056"/>
              <a:gd name="T3" fmla="*/ 34321 h 43200"/>
              <a:gd name="T4" fmla="*/ 17456 w 39056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056" h="43200" fill="none" extrusionOk="0">
                <a:moveTo>
                  <a:pt x="5272" y="3764"/>
                </a:moveTo>
                <a:cubicBezTo>
                  <a:pt x="8862" y="1311"/>
                  <a:pt x="13108" y="-1"/>
                  <a:pt x="17456" y="0"/>
                </a:cubicBezTo>
                <a:cubicBezTo>
                  <a:pt x="29385" y="0"/>
                  <a:pt x="39056" y="9670"/>
                  <a:pt x="39056" y="21600"/>
                </a:cubicBezTo>
                <a:cubicBezTo>
                  <a:pt x="39056" y="33529"/>
                  <a:pt x="29385" y="43200"/>
                  <a:pt x="17456" y="43200"/>
                </a:cubicBezTo>
                <a:cubicBezTo>
                  <a:pt x="10552" y="43200"/>
                  <a:pt x="4065" y="39900"/>
                  <a:pt x="-1" y="34321"/>
                </a:cubicBezTo>
              </a:path>
              <a:path w="39056" h="43200" stroke="0" extrusionOk="0">
                <a:moveTo>
                  <a:pt x="5272" y="3764"/>
                </a:moveTo>
                <a:cubicBezTo>
                  <a:pt x="8862" y="1311"/>
                  <a:pt x="13108" y="-1"/>
                  <a:pt x="17456" y="0"/>
                </a:cubicBezTo>
                <a:cubicBezTo>
                  <a:pt x="29385" y="0"/>
                  <a:pt x="39056" y="9670"/>
                  <a:pt x="39056" y="21600"/>
                </a:cubicBezTo>
                <a:cubicBezTo>
                  <a:pt x="39056" y="33529"/>
                  <a:pt x="29385" y="43200"/>
                  <a:pt x="17456" y="43200"/>
                </a:cubicBezTo>
                <a:cubicBezTo>
                  <a:pt x="10552" y="43200"/>
                  <a:pt x="4065" y="39900"/>
                  <a:pt x="-1" y="34321"/>
                </a:cubicBezTo>
                <a:lnTo>
                  <a:pt x="17456" y="21600"/>
                </a:lnTo>
                <a:close/>
              </a:path>
            </a:pathLst>
          </a:cu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296" name="Oval 8"/>
          <p:cNvSpPr>
            <a:spLocks noChangeArrowheads="1"/>
          </p:cNvSpPr>
          <p:nvPr/>
        </p:nvSpPr>
        <p:spPr bwMode="auto">
          <a:xfrm>
            <a:off x="3810000" y="1066800"/>
            <a:ext cx="152400" cy="152400"/>
          </a:xfrm>
          <a:prstGeom prst="ellipse">
            <a:avLst/>
          </a:prstGeom>
          <a:solidFill>
            <a:srgbClr val="F3151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7451466">
            <a:off x="3025775" y="-130175"/>
            <a:ext cx="387350" cy="1714500"/>
          </a:xfrm>
          <a:prstGeom prst="rect">
            <a:avLst/>
          </a:prstGeom>
          <a:noFill/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43702" y="1000108"/>
            <a:ext cx="15240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86446" y="2643182"/>
            <a:ext cx="1524000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00958" y="2714620"/>
            <a:ext cx="1447800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300" name="Picture 12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8" y="4357694"/>
            <a:ext cx="14478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301" name="Picture 13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58082" y="4357694"/>
            <a:ext cx="14478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Стрелка вправо 13">
            <a:hlinkClick r:id="rId6" action="ppaction://hlinksldjump"/>
          </p:cNvPr>
          <p:cNvSpPr/>
          <p:nvPr/>
        </p:nvSpPr>
        <p:spPr>
          <a:xfrm>
            <a:off x="7429520" y="607220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8.23312E-7 L -0.03334 0.2220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" y="1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4 0.22202 C -0.02483 0.21624 -0.01615 0.21069 -0.00799 0.20699 C 0.00017 0.20329 0.00642 0.20028 0.01597 0.19959 C 0.02552 0.19889 0.04045 0.2012 0.04982 0.20329 C 0.0592 0.20537 0.06493 0.2086 0.07239 0.21277 C 0.07986 0.21693 0.08715 0.21994 0.09496 0.2278 C 0.10277 0.23566 0.11128 0.24723 0.11892 0.25971 C 0.12656 0.2722 0.13524 0.28307 0.14132 0.30273 C 0.14739 0.32239 0.15277 0.35384 0.15555 0.37789 C 0.15833 0.40194 0.16076 0.42114 0.15833 0.44727 C 0.1559 0.47341 0.15 0.50763 0.14132 0.53539 C 0.13264 0.56314 0.12152 0.59181 0.10625 0.61425 C 0.09097 0.63668 0.06632 0.65911 0.04982 0.67045 C 0.03333 0.68178 0.02187 0.68085 0.00764 0.68178 C -0.0066 0.6827 -0.02275 0.68247 -0.03611 0.67623 C -0.04948 0.66998 -0.06268 0.65611 -0.07275 0.64431 C -0.08282 0.63252 -0.08941 0.6191 -0.09671 0.60477 C -0.104 0.59043 -0.11302 0.56568 -0.11632 0.55782 " pathEditMode="relative" rAng="0" ptsTypes="aaaaaaaaaaaaaaaaaA">
                                      <p:cBhvr>
                                        <p:cTn id="9" dur="5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0" y="21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1.10083E-6 C 0.00226 0.00647 0.00469 0.01318 0.01268 0.02058 C 0.02066 0.02798 0.03299 0.03978 0.04792 0.04486 C 0.06285 0.04995 0.08681 0.05435 0.10278 0.05065 C 0.11875 0.04695 0.13299 0.03307 0.14375 0.02243 C 0.15452 0.01179 0.16372 -0.00717 0.16771 -0.01318 " pathEditMode="relative" rAng="0" ptsTypes="aaaaaA">
                                      <p:cBhvr>
                                        <p:cTn id="12" dur="5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00" y="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785794"/>
            <a:ext cx="46434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Цифра шесть - дверной замочек:</a:t>
            </a:r>
            <a:br>
              <a:rPr lang="ru-RU" sz="2000" b="1" dirty="0" smtClean="0"/>
            </a:br>
            <a:r>
              <a:rPr lang="ru-RU" sz="2000" b="1" dirty="0" smtClean="0"/>
              <a:t>Сверху крюк, внизу кружочек.</a:t>
            </a:r>
            <a:endParaRPr lang="ru-RU" sz="2000" b="1" dirty="0"/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3"/>
          <a:stretch>
            <a:fillRect/>
          </a:stretch>
        </p:blipFill>
        <p:spPr>
          <a:xfrm>
            <a:off x="2000232" y="1857364"/>
            <a:ext cx="276225" cy="276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86314" y="785794"/>
            <a:ext cx="3857652" cy="47089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0" b="1" dirty="0" smtClean="0"/>
              <a:t>6</a:t>
            </a:r>
            <a:endParaRPr lang="ru-RU" sz="30000" b="1" dirty="0"/>
          </a:p>
        </p:txBody>
      </p:sp>
      <p:pic>
        <p:nvPicPr>
          <p:cNvPr id="6" name="Рисунок 5" descr="4f8880777b9f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10" y="3571876"/>
            <a:ext cx="3468893" cy="19822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29190" y="285728"/>
            <a:ext cx="37861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У </a:t>
            </a:r>
            <a:r>
              <a:rPr lang="ru-RU" sz="2000" b="1" dirty="0" err="1" smtClean="0"/>
              <a:t>Шестёрочки</a:t>
            </a:r>
            <a:r>
              <a:rPr lang="ru-RU" sz="2000" b="1" dirty="0" smtClean="0"/>
              <a:t> лицо</a:t>
            </a:r>
            <a:br>
              <a:rPr lang="ru-RU" sz="2000" b="1" dirty="0" smtClean="0"/>
            </a:br>
            <a:r>
              <a:rPr lang="ru-RU" sz="2000" b="1" dirty="0" smtClean="0"/>
              <a:t>Словно круглое кольцо,</a:t>
            </a:r>
            <a:br>
              <a:rPr lang="ru-RU" sz="2000" b="1" dirty="0" smtClean="0"/>
            </a:br>
            <a:r>
              <a:rPr lang="ru-RU" sz="2000" b="1" dirty="0" smtClean="0"/>
              <a:t>Сверху – хвостик озорной,</a:t>
            </a:r>
            <a:br>
              <a:rPr lang="ru-RU" sz="2000" b="1" dirty="0" smtClean="0"/>
            </a:br>
            <a:r>
              <a:rPr lang="ru-RU" sz="2000" b="1" dirty="0" smtClean="0"/>
              <a:t>Важный очень и смешной.</a:t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Цифра 6 им дорожит,</a:t>
            </a:r>
            <a:br>
              <a:rPr lang="ru-RU" sz="2000" b="1" dirty="0" smtClean="0"/>
            </a:br>
            <a:r>
              <a:rPr lang="ru-RU" sz="2000" b="1" dirty="0" smtClean="0"/>
              <a:t>Каждый миг за ним следит.</a:t>
            </a:r>
            <a:br>
              <a:rPr lang="ru-RU" sz="2000" b="1" dirty="0" smtClean="0"/>
            </a:br>
            <a:r>
              <a:rPr lang="ru-RU" sz="2000" b="1" dirty="0" smtClean="0"/>
              <a:t>Хвостик ей нельзя терять,</a:t>
            </a:r>
            <a:br>
              <a:rPr lang="ru-RU" sz="2000" b="1" dirty="0" smtClean="0"/>
            </a:br>
            <a:r>
              <a:rPr lang="ru-RU" sz="2000" b="1" dirty="0" smtClean="0"/>
              <a:t>Чтобы ноликом не стать.</a:t>
            </a:r>
            <a:endParaRPr lang="ru-RU" sz="2000" b="1" dirty="0"/>
          </a:p>
        </p:txBody>
      </p:sp>
      <p:pic>
        <p:nvPicPr>
          <p:cNvPr id="3" name="Рисунок 2" descr="matematika_6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214290"/>
            <a:ext cx="4112677" cy="62865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5143504" y="6000768"/>
            <a:ext cx="1675203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hlinkClick r:id="rId4" action="ppaction://hlinkfile"/>
              </a:rPr>
              <a:t>РАСПЕЧАТАТЬ</a:t>
            </a:r>
            <a:endParaRPr lang="ru-RU" sz="2000" b="1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6858016" y="3500438"/>
            <a:ext cx="276225" cy="27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00166" y="6215082"/>
            <a:ext cx="1524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hlinkClick r:id="rId3" action="ppaction://hlinkfile"/>
              </a:rPr>
              <a:t>РАСПЕЧАТАТЬ</a:t>
            </a:r>
            <a:endParaRPr lang="ru-RU" b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5143504" y="285728"/>
            <a:ext cx="335757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Сколько букв есть у дракона</a:t>
            </a:r>
            <a:br>
              <a:rPr lang="ru-RU" sz="2000" b="1" dirty="0" smtClean="0"/>
            </a:br>
            <a:r>
              <a:rPr lang="ru-RU" sz="2000" b="1" dirty="0" smtClean="0"/>
              <a:t>И нулей у миллиона,</a:t>
            </a:r>
            <a:br>
              <a:rPr lang="ru-RU" sz="2000" b="1" dirty="0" smtClean="0"/>
            </a:br>
            <a:r>
              <a:rPr lang="ru-RU" sz="2000" b="1" dirty="0" smtClean="0"/>
              <a:t>Разных шахматных фигур,</a:t>
            </a:r>
            <a:br>
              <a:rPr lang="ru-RU" sz="2000" b="1" dirty="0" smtClean="0"/>
            </a:br>
            <a:r>
              <a:rPr lang="ru-RU" sz="2000" b="1" dirty="0" smtClean="0"/>
              <a:t>Крыльев у трёх белых кур,</a:t>
            </a:r>
            <a:br>
              <a:rPr lang="ru-RU" sz="2000" b="1" dirty="0" smtClean="0"/>
            </a:br>
            <a:r>
              <a:rPr lang="ru-RU" sz="2000" b="1" dirty="0" smtClean="0"/>
              <a:t>Ног у майского жука</a:t>
            </a:r>
            <a:br>
              <a:rPr lang="ru-RU" sz="2000" b="1" dirty="0" smtClean="0"/>
            </a:br>
            <a:r>
              <a:rPr lang="ru-RU" sz="2000" b="1" dirty="0" smtClean="0"/>
              <a:t>И сторон у сундука,</a:t>
            </a:r>
            <a:br>
              <a:rPr lang="ru-RU" sz="2000" b="1" dirty="0" smtClean="0"/>
            </a:br>
            <a:r>
              <a:rPr lang="ru-RU" sz="2000" b="1" dirty="0" smtClean="0"/>
              <a:t>Коль не можем сами счесть,</a:t>
            </a:r>
            <a:br>
              <a:rPr lang="ru-RU" sz="2000" b="1" dirty="0" smtClean="0"/>
            </a:br>
            <a:r>
              <a:rPr lang="ru-RU" sz="2000" b="1" dirty="0" smtClean="0"/>
              <a:t>Нам подскажет цифра… </a:t>
            </a:r>
            <a:endParaRPr lang="ru-RU" sz="2000" b="1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6572264" y="3143248"/>
            <a:ext cx="276225" cy="276225"/>
          </a:xfrm>
          <a:prstGeom prst="rect">
            <a:avLst/>
          </a:prstGeom>
        </p:spPr>
      </p:pic>
      <p:pic>
        <p:nvPicPr>
          <p:cNvPr id="6" name="Рисунок 5" descr="4275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96" y="285728"/>
            <a:ext cx="4071949" cy="57150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7" name="Рисунок 6" descr="chess_figur_klas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0628" y="4071942"/>
            <a:ext cx="3583826" cy="1784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7158" y="785794"/>
            <a:ext cx="45720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Цифра вроде буквы О -</a:t>
            </a:r>
            <a:br>
              <a:rPr lang="ru-RU" sz="2000" b="1" dirty="0" smtClean="0"/>
            </a:br>
            <a:r>
              <a:rPr lang="ru-RU" sz="2000" b="1" dirty="0" smtClean="0"/>
              <a:t>Это ноль, иль ничего.</a:t>
            </a:r>
            <a:br>
              <a:rPr lang="ru-RU" sz="2000" b="1" dirty="0" smtClean="0"/>
            </a:br>
            <a:r>
              <a:rPr lang="ru-RU" sz="2000" b="1" dirty="0" smtClean="0"/>
              <a:t>Круглый ноль, такой хорошенький,</a:t>
            </a:r>
            <a:br>
              <a:rPr lang="ru-RU" sz="2000" b="1" dirty="0" smtClean="0"/>
            </a:br>
            <a:r>
              <a:rPr lang="ru-RU" sz="2000" b="1" dirty="0" smtClean="0"/>
              <a:t>Но не значит ничегошеньки.</a:t>
            </a:r>
            <a:endParaRPr lang="ru-RU" sz="2000" b="1" dirty="0"/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3"/>
          <a:stretch>
            <a:fillRect/>
          </a:stretch>
        </p:blipFill>
        <p:spPr>
          <a:xfrm>
            <a:off x="2357422" y="2357430"/>
            <a:ext cx="276225" cy="2762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72066" y="857232"/>
            <a:ext cx="3500462" cy="47089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0" b="1" dirty="0" smtClean="0"/>
              <a:t>0</a:t>
            </a:r>
            <a:endParaRPr lang="ru-RU" sz="30000" b="1" dirty="0"/>
          </a:p>
        </p:txBody>
      </p:sp>
      <p:pic>
        <p:nvPicPr>
          <p:cNvPr id="5" name="Рисунок 4" descr="4f8880777b9f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86" y="3429000"/>
            <a:ext cx="3625476" cy="2071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685800" y="1143000"/>
            <a:ext cx="4724400" cy="4724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270" name="Arc 6"/>
          <p:cNvSpPr>
            <a:spLocks/>
          </p:cNvSpPr>
          <p:nvPr/>
        </p:nvSpPr>
        <p:spPr bwMode="auto">
          <a:xfrm rot="16800805" flipV="1">
            <a:off x="1866106" y="3005932"/>
            <a:ext cx="3051175" cy="2522538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26573 w 43200"/>
              <a:gd name="T1" fmla="*/ 42620 h 43200"/>
              <a:gd name="T2" fmla="*/ 27773 w 43200"/>
              <a:gd name="T3" fmla="*/ 42299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26572" y="42619"/>
                </a:moveTo>
                <a:cubicBezTo>
                  <a:pt x="24943" y="43005"/>
                  <a:pt x="23274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1151"/>
                  <a:pt x="36926" y="39569"/>
                  <a:pt x="27773" y="42299"/>
                </a:cubicBezTo>
              </a:path>
              <a:path w="43200" h="43200" stroke="0" extrusionOk="0">
                <a:moveTo>
                  <a:pt x="26572" y="42619"/>
                </a:moveTo>
                <a:cubicBezTo>
                  <a:pt x="24943" y="43005"/>
                  <a:pt x="23274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1151"/>
                  <a:pt x="36926" y="39569"/>
                  <a:pt x="27773" y="42299"/>
                </a:cubicBezTo>
                <a:lnTo>
                  <a:pt x="21600" y="21600"/>
                </a:lnTo>
                <a:close/>
              </a:path>
            </a:pathLst>
          </a:cu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271" name="Arc 7"/>
          <p:cNvSpPr>
            <a:spLocks/>
          </p:cNvSpPr>
          <p:nvPr/>
        </p:nvSpPr>
        <p:spPr bwMode="auto">
          <a:xfrm rot="1274715" flipH="1">
            <a:off x="2678113" y="1068388"/>
            <a:ext cx="2403475" cy="3175000"/>
          </a:xfrm>
          <a:custGeom>
            <a:avLst/>
            <a:gdLst>
              <a:gd name="G0" fmla="+- 14321 0 0"/>
              <a:gd name="G1" fmla="+- 21600 0 0"/>
              <a:gd name="G2" fmla="+- 21600 0 0"/>
              <a:gd name="T0" fmla="*/ 0 w 35921"/>
              <a:gd name="T1" fmla="*/ 5430 h 28780"/>
              <a:gd name="T2" fmla="*/ 34693 w 35921"/>
              <a:gd name="T3" fmla="*/ 28780 h 28780"/>
              <a:gd name="T4" fmla="*/ 14321 w 35921"/>
              <a:gd name="T5" fmla="*/ 21600 h 287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5921" h="28780" fill="none" extrusionOk="0">
                <a:moveTo>
                  <a:pt x="-1" y="5429"/>
                </a:moveTo>
                <a:cubicBezTo>
                  <a:pt x="3950" y="1931"/>
                  <a:pt x="9044" y="-1"/>
                  <a:pt x="14321" y="0"/>
                </a:cubicBezTo>
                <a:cubicBezTo>
                  <a:pt x="26250" y="0"/>
                  <a:pt x="35921" y="9670"/>
                  <a:pt x="35921" y="21600"/>
                </a:cubicBezTo>
                <a:cubicBezTo>
                  <a:pt x="35921" y="24045"/>
                  <a:pt x="35505" y="26473"/>
                  <a:pt x="34692" y="28779"/>
                </a:cubicBezTo>
              </a:path>
              <a:path w="35921" h="28780" stroke="0" extrusionOk="0">
                <a:moveTo>
                  <a:pt x="-1" y="5429"/>
                </a:moveTo>
                <a:cubicBezTo>
                  <a:pt x="3950" y="1931"/>
                  <a:pt x="9044" y="-1"/>
                  <a:pt x="14321" y="0"/>
                </a:cubicBezTo>
                <a:cubicBezTo>
                  <a:pt x="26250" y="0"/>
                  <a:pt x="35921" y="9670"/>
                  <a:pt x="35921" y="21600"/>
                </a:cubicBezTo>
                <a:cubicBezTo>
                  <a:pt x="35921" y="24045"/>
                  <a:pt x="35505" y="26473"/>
                  <a:pt x="34692" y="28779"/>
                </a:cubicBezTo>
                <a:lnTo>
                  <a:pt x="14321" y="21600"/>
                </a:lnTo>
                <a:close/>
              </a:path>
            </a:pathLst>
          </a:cu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1269" name="Oval 5"/>
          <p:cNvSpPr>
            <a:spLocks noChangeArrowheads="1"/>
          </p:cNvSpPr>
          <p:nvPr/>
        </p:nvSpPr>
        <p:spPr bwMode="auto">
          <a:xfrm>
            <a:off x="5257800" y="1981200"/>
            <a:ext cx="152400" cy="152400"/>
          </a:xfrm>
          <a:prstGeom prst="ellipse">
            <a:avLst/>
          </a:prstGeom>
          <a:solidFill>
            <a:srgbClr val="F3151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7451466">
            <a:off x="4473575" y="708025"/>
            <a:ext cx="387350" cy="1714500"/>
          </a:xfrm>
          <a:prstGeom prst="rect">
            <a:avLst/>
          </a:prstGeom>
          <a:noFill/>
        </p:spPr>
      </p:pic>
      <p:pic>
        <p:nvPicPr>
          <p:cNvPr id="11278" name="Picture 14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38800" y="533400"/>
            <a:ext cx="162560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9" name="Picture 1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34" t="11250" r="13333" b="33749"/>
          <a:stretch>
            <a:fillRect/>
          </a:stretch>
        </p:blipFill>
        <p:spPr bwMode="auto">
          <a:xfrm>
            <a:off x="7315200" y="533400"/>
            <a:ext cx="162560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80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34" t="11250" r="13333" b="33749"/>
          <a:stretch>
            <a:fillRect/>
          </a:stretch>
        </p:blipFill>
        <p:spPr bwMode="auto">
          <a:xfrm>
            <a:off x="5562600" y="2514600"/>
            <a:ext cx="162560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81" name="Picture 1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34" t="11250" r="13333" b="33749"/>
          <a:stretch>
            <a:fillRect/>
          </a:stretch>
        </p:blipFill>
        <p:spPr bwMode="auto">
          <a:xfrm>
            <a:off x="7239000" y="2590800"/>
            <a:ext cx="162560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82" name="Picture 1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34" t="11250" r="13333" b="33749"/>
          <a:stretch>
            <a:fillRect/>
          </a:stretch>
        </p:blipFill>
        <p:spPr bwMode="auto">
          <a:xfrm>
            <a:off x="7315200" y="4648200"/>
            <a:ext cx="162560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83" name="Picture 1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34" t="11250" r="13333" b="33749"/>
          <a:stretch>
            <a:fillRect/>
          </a:stretch>
        </p:blipFill>
        <p:spPr bwMode="auto">
          <a:xfrm>
            <a:off x="5638800" y="4648200"/>
            <a:ext cx="1624013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Стрелка вправо 13">
            <a:hlinkClick r:id="rId5" action="ppaction://hlinksldjump"/>
          </p:cNvPr>
          <p:cNvSpPr/>
          <p:nvPr/>
        </p:nvSpPr>
        <p:spPr>
          <a:xfrm>
            <a:off x="4071934" y="614364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40518E-7 C -0.00799 -0.0185 -0.0158 -0.03677 -0.02257 -0.05065 C -0.02935 -0.06452 -0.0316 -0.07285 -0.04098 -0.08256 C -0.05035 -0.09228 -0.06806 -0.10384 -0.079 -0.1087 C -0.08994 -0.11355 -0.09688 -0.11263 -0.10712 -0.1124 C -0.11737 -0.11216 -0.12952 -0.11055 -0.14098 -0.10685 C -0.15244 -0.10315 -0.16372 -0.09875 -0.17622 -0.08996 C -0.18872 -0.08118 -0.20105 -0.07285 -0.21563 -0.05435 C -0.23021 -0.03585 -0.24879 -0.00694 -0.26355 0.02081 C -0.2783 0.04857 -0.29289 0.07956 -0.30435 0.11263 C -0.3158 0.1457 -0.32466 0.18432 -0.33247 0.2197 C -0.34028 0.25509 -0.34862 0.29371 -0.35087 0.3247 C -0.35313 0.35569 -0.35122 0.37812 -0.34653 0.40541 C -0.34185 0.4327 -0.33421 0.46647 -0.32257 0.48797 C -0.31094 0.50948 -0.2948 0.52243 -0.27622 0.53469 C -0.25764 0.54695 -0.23143 0.56105 -0.21129 0.56105 C -0.19115 0.56105 -0.16928 0.54463 -0.15504 0.53469 C -0.1408 0.52475 -0.13403 0.51364 -0.12535 0.50092 C -0.11667 0.48821 -0.11112 0.47687 -0.10296 0.45791 C -0.0948 0.43895 -0.08143 0.41235 -0.07622 0.38668 C -0.07101 0.36101 -0.06997 0.33141 -0.07188 0.30412 C -0.07379 0.27683 -0.08021 0.24746 -0.08733 0.2234 C -0.09445 0.19935 -0.10157 0.17738 -0.11424 0.15957 C -0.12691 0.14177 -0.14601 0.12465 -0.16355 0.11633 C -0.18108 0.108 -0.20226 0.10615 -0.2198 0.10893 C -0.23733 0.1117 -0.25573 0.12257 -0.2691 0.13321 C -0.28247 0.14385 -0.28855 0.15402 -0.3 0.17276 C -0.31146 0.19149 -0.33178 0.23358 -0.3382 0.24584 " pathEditMode="relative" rAng="0" ptsTypes="aaaaaaaaaaaaaaaaaaaaaaaaaaaA">
                                      <p:cBhvr>
                                        <p:cTn id="6" dur="5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00" y="2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14348" y="928670"/>
            <a:ext cx="28575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Вот семёрка – кочерга.</a:t>
            </a:r>
            <a:br>
              <a:rPr lang="ru-RU" sz="2000" b="1" dirty="0" smtClean="0"/>
            </a:br>
            <a:r>
              <a:rPr lang="ru-RU" sz="2000" b="1" dirty="0" smtClean="0"/>
              <a:t>У неё одна нога.</a:t>
            </a:r>
            <a:endParaRPr lang="ru-RU" sz="2000" b="1" dirty="0"/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3"/>
          <a:stretch>
            <a:fillRect/>
          </a:stretch>
        </p:blipFill>
        <p:spPr>
          <a:xfrm>
            <a:off x="2000232" y="1928802"/>
            <a:ext cx="276225" cy="276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928670"/>
            <a:ext cx="3929090" cy="48577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0" b="1" dirty="0" smtClean="0"/>
              <a:t>7</a:t>
            </a:r>
            <a:endParaRPr lang="ru-RU" sz="30000" b="1" dirty="0"/>
          </a:p>
        </p:txBody>
      </p:sp>
      <p:pic>
        <p:nvPicPr>
          <p:cNvPr id="6" name="Рисунок 5" descr="4f8880777b9f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48" y="3857628"/>
            <a:ext cx="3308156" cy="1890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29306" y="1071546"/>
            <a:ext cx="321469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Семицветный мостик свой</a:t>
            </a:r>
            <a:br>
              <a:rPr lang="ru-RU" b="1" dirty="0" smtClean="0"/>
            </a:br>
            <a:r>
              <a:rPr lang="ru-RU" b="1" dirty="0" smtClean="0"/>
              <a:t>Кто раскинул над рекой?</a:t>
            </a:r>
            <a:br>
              <a:rPr lang="ru-RU" b="1" dirty="0" smtClean="0"/>
            </a:br>
            <a:r>
              <a:rPr lang="ru-RU" b="1" dirty="0" smtClean="0"/>
              <a:t>Это радуга-дуга</a:t>
            </a:r>
            <a:br>
              <a:rPr lang="ru-RU" b="1" dirty="0" smtClean="0"/>
            </a:br>
            <a:r>
              <a:rPr lang="ru-RU" b="1" dirty="0" smtClean="0"/>
              <a:t>Засверкала в облаках.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Её краски цифра 7</a:t>
            </a:r>
            <a:br>
              <a:rPr lang="ru-RU" b="1" dirty="0" smtClean="0"/>
            </a:br>
            <a:r>
              <a:rPr lang="ru-RU" b="1" dirty="0" smtClean="0"/>
              <a:t>Подарила щедро всем,</a:t>
            </a:r>
            <a:br>
              <a:rPr lang="ru-RU" b="1" dirty="0" smtClean="0"/>
            </a:br>
            <a:r>
              <a:rPr lang="ru-RU" b="1" dirty="0" smtClean="0"/>
              <a:t>Чтобы люди не грустили,</a:t>
            </a:r>
            <a:br>
              <a:rPr lang="ru-RU" b="1" dirty="0" smtClean="0"/>
            </a:br>
            <a:r>
              <a:rPr lang="ru-RU" b="1" dirty="0" smtClean="0"/>
              <a:t>Чтобы красоту ценили.</a:t>
            </a:r>
            <a:endParaRPr lang="ru-RU" b="1" dirty="0"/>
          </a:p>
        </p:txBody>
      </p:sp>
      <p:pic>
        <p:nvPicPr>
          <p:cNvPr id="3" name="Рисунок 2" descr="matimatika7_tsveta_radugi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1071546"/>
            <a:ext cx="5607170" cy="42269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2500298" y="5715016"/>
            <a:ext cx="1524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hlinkClick r:id="rId4" action="ppaction://hlinkfile"/>
              </a:rPr>
              <a:t>РАСПЕЧАТАТЬ</a:t>
            </a:r>
            <a:endParaRPr lang="ru-RU" b="1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7429520" y="4000504"/>
            <a:ext cx="276225" cy="27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28728" y="6215082"/>
            <a:ext cx="1524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hlinkClick r:id="rId3" action="ppaction://hlinkfile"/>
              </a:rPr>
              <a:t>РАСПЕЧАТАТЬ</a:t>
            </a:r>
            <a:endParaRPr lang="ru-RU" b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4643438" y="214290"/>
            <a:ext cx="41433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Сколько в радуге цветов,</a:t>
            </a:r>
            <a:br>
              <a:rPr lang="ru-RU" sz="2000" b="1" dirty="0" smtClean="0"/>
            </a:br>
            <a:r>
              <a:rPr lang="ru-RU" sz="2000" b="1" dirty="0" smtClean="0"/>
              <a:t>Дней в неделе у китов,</a:t>
            </a:r>
            <a:br>
              <a:rPr lang="ru-RU" sz="2000" b="1" dirty="0" smtClean="0"/>
            </a:br>
            <a:r>
              <a:rPr lang="ru-RU" sz="2000" b="1" dirty="0" smtClean="0"/>
              <a:t>Гномиков у Белоснежки,</a:t>
            </a:r>
            <a:br>
              <a:rPr lang="ru-RU" sz="2000" b="1" dirty="0" smtClean="0"/>
            </a:br>
            <a:r>
              <a:rPr lang="ru-RU" sz="2000" b="1" dirty="0" smtClean="0"/>
              <a:t>Братьев-близнецов у пешки,</a:t>
            </a:r>
            <a:br>
              <a:rPr lang="ru-RU" sz="2000" b="1" dirty="0" smtClean="0"/>
            </a:br>
            <a:r>
              <a:rPr lang="ru-RU" sz="2000" b="1" dirty="0" smtClean="0"/>
              <a:t>Нот, что знают даже дети,</a:t>
            </a:r>
            <a:br>
              <a:rPr lang="ru-RU" sz="2000" b="1" dirty="0" smtClean="0"/>
            </a:br>
            <a:r>
              <a:rPr lang="ru-RU" sz="2000" b="1" dirty="0" smtClean="0"/>
              <a:t>И всего чудес на свете,</a:t>
            </a:r>
            <a:br>
              <a:rPr lang="ru-RU" sz="2000" b="1" dirty="0" smtClean="0"/>
            </a:br>
            <a:r>
              <a:rPr lang="ru-RU" sz="2000" b="1" dirty="0" smtClean="0"/>
              <a:t>Разобраться с этим всем</a:t>
            </a:r>
            <a:br>
              <a:rPr lang="ru-RU" sz="2000" b="1" dirty="0" smtClean="0"/>
            </a:br>
            <a:r>
              <a:rPr lang="ru-RU" sz="2000" b="1" dirty="0" smtClean="0"/>
              <a:t>Нам поможет цифра… </a:t>
            </a:r>
            <a:endParaRPr lang="ru-RU" sz="2000" b="1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6715140" y="3000372"/>
            <a:ext cx="276225" cy="276225"/>
          </a:xfrm>
          <a:prstGeom prst="rect">
            <a:avLst/>
          </a:prstGeom>
        </p:spPr>
      </p:pic>
      <p:pic>
        <p:nvPicPr>
          <p:cNvPr id="6" name="Рисунок 5" descr="4274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58" y="214290"/>
            <a:ext cx="4173748" cy="58578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8" name="Рисунок 7" descr="snow-white-seven-dwarfs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6314" y="3571876"/>
            <a:ext cx="4071966" cy="24771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685800" y="1143000"/>
            <a:ext cx="4724400" cy="4724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46" name="Freeform 6"/>
          <p:cNvSpPr>
            <a:spLocks/>
          </p:cNvSpPr>
          <p:nvPr/>
        </p:nvSpPr>
        <p:spPr bwMode="auto">
          <a:xfrm>
            <a:off x="2819400" y="1143000"/>
            <a:ext cx="2667000" cy="304800"/>
          </a:xfrm>
          <a:custGeom>
            <a:avLst/>
            <a:gdLst/>
            <a:ahLst/>
            <a:cxnLst>
              <a:cxn ang="0">
                <a:pos x="0" y="264"/>
              </a:cxn>
              <a:cxn ang="0">
                <a:pos x="144" y="120"/>
              </a:cxn>
              <a:cxn ang="0">
                <a:pos x="384" y="24"/>
              </a:cxn>
              <a:cxn ang="0">
                <a:pos x="624" y="72"/>
              </a:cxn>
              <a:cxn ang="0">
                <a:pos x="912" y="216"/>
              </a:cxn>
              <a:cxn ang="0">
                <a:pos x="1104" y="264"/>
              </a:cxn>
              <a:cxn ang="0">
                <a:pos x="1296" y="216"/>
              </a:cxn>
              <a:cxn ang="0">
                <a:pos x="1680" y="24"/>
              </a:cxn>
              <a:cxn ang="0">
                <a:pos x="1584" y="72"/>
              </a:cxn>
              <a:cxn ang="0">
                <a:pos x="1632" y="72"/>
              </a:cxn>
            </a:cxnLst>
            <a:rect l="0" t="0" r="r" b="b"/>
            <a:pathLst>
              <a:path w="1728" h="264">
                <a:moveTo>
                  <a:pt x="0" y="264"/>
                </a:moveTo>
                <a:cubicBezTo>
                  <a:pt x="40" y="212"/>
                  <a:pt x="80" y="160"/>
                  <a:pt x="144" y="120"/>
                </a:cubicBezTo>
                <a:cubicBezTo>
                  <a:pt x="208" y="80"/>
                  <a:pt x="304" y="32"/>
                  <a:pt x="384" y="24"/>
                </a:cubicBezTo>
                <a:cubicBezTo>
                  <a:pt x="464" y="16"/>
                  <a:pt x="536" y="40"/>
                  <a:pt x="624" y="72"/>
                </a:cubicBezTo>
                <a:cubicBezTo>
                  <a:pt x="712" y="104"/>
                  <a:pt x="832" y="184"/>
                  <a:pt x="912" y="216"/>
                </a:cubicBezTo>
                <a:cubicBezTo>
                  <a:pt x="992" y="248"/>
                  <a:pt x="1040" y="264"/>
                  <a:pt x="1104" y="264"/>
                </a:cubicBezTo>
                <a:cubicBezTo>
                  <a:pt x="1168" y="264"/>
                  <a:pt x="1200" y="256"/>
                  <a:pt x="1296" y="216"/>
                </a:cubicBezTo>
                <a:cubicBezTo>
                  <a:pt x="1392" y="176"/>
                  <a:pt x="1632" y="48"/>
                  <a:pt x="1680" y="24"/>
                </a:cubicBezTo>
                <a:cubicBezTo>
                  <a:pt x="1728" y="0"/>
                  <a:pt x="1592" y="64"/>
                  <a:pt x="1584" y="72"/>
                </a:cubicBezTo>
                <a:cubicBezTo>
                  <a:pt x="1576" y="80"/>
                  <a:pt x="1624" y="72"/>
                  <a:pt x="1632" y="72"/>
                </a:cubicBezTo>
              </a:path>
            </a:pathLst>
          </a:custGeom>
          <a:noFill/>
          <a:ln w="76200" cmpd="sng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H="1">
            <a:off x="3124200" y="1219200"/>
            <a:ext cx="2286000" cy="46482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3581400" y="3733800"/>
            <a:ext cx="12954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243" name="Oval 3"/>
          <p:cNvSpPr>
            <a:spLocks noChangeArrowheads="1"/>
          </p:cNvSpPr>
          <p:nvPr/>
        </p:nvSpPr>
        <p:spPr bwMode="auto">
          <a:xfrm>
            <a:off x="2743200" y="1371600"/>
            <a:ext cx="152400" cy="152400"/>
          </a:xfrm>
          <a:prstGeom prst="ellipse">
            <a:avLst/>
          </a:prstGeom>
          <a:solidFill>
            <a:srgbClr val="F3151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45" name="Oval 5"/>
          <p:cNvSpPr>
            <a:spLocks noChangeArrowheads="1"/>
          </p:cNvSpPr>
          <p:nvPr/>
        </p:nvSpPr>
        <p:spPr bwMode="auto">
          <a:xfrm>
            <a:off x="3429000" y="3657600"/>
            <a:ext cx="152400" cy="152400"/>
          </a:xfrm>
          <a:prstGeom prst="ellipse">
            <a:avLst/>
          </a:prstGeom>
          <a:solidFill>
            <a:srgbClr val="F3151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7451466">
            <a:off x="1958975" y="98425"/>
            <a:ext cx="387350" cy="1714500"/>
          </a:xfrm>
          <a:prstGeom prst="rect">
            <a:avLst/>
          </a:prstGeom>
          <a:noFill/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228600"/>
            <a:ext cx="130333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38800" y="228600"/>
            <a:ext cx="130333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1981200"/>
            <a:ext cx="130333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43800" y="3352800"/>
            <a:ext cx="130333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4" name="Picture 14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0" y="3429000"/>
            <a:ext cx="130333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5" name="Picture 15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0" y="1905000"/>
            <a:ext cx="130333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53200" y="4800600"/>
            <a:ext cx="130333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Стрелка вправо 16">
            <a:hlinkClick r:id="rId7" action="ppaction://hlinksldjump"/>
          </p:cNvPr>
          <p:cNvSpPr/>
          <p:nvPr/>
        </p:nvSpPr>
        <p:spPr>
          <a:xfrm>
            <a:off x="4286248" y="607220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58 -2.94172E-6 C 0.02378 -0.00948 0.03316 -0.01896 0.04566 -0.02428 C 0.05816 -0.0296 0.07326 -0.03446 0.08923 -0.03191 C 0.10521 -0.02937 0.12517 -0.01711 0.14132 -0.00948 C 0.15746 -0.00185 0.17361 0.0111 0.18646 0.01319 C 0.1993 0.01527 0.20086 0.01064 0.21875 0.0037 C 0.23663 -0.00323 0.28194 -0.02474 0.2934 -0.02821 C 0.30486 -0.03168 0.29236 -0.02821 0.28784 -0.01688 C 0.28333 -0.00555 0.30781 -0.07262 0.26666 0.03932 C 0.22552 0.15125 0.07882 0.5525 0.04132 0.65472 " pathEditMode="relative" rAng="0" ptsTypes="aaaaaaaaaA">
                                      <p:cBhvr>
                                        <p:cTn id="6" dur="5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" y="2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8125 0.33812 L 0.23125 0.33812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2910" y="1000108"/>
            <a:ext cx="29289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У восьмёрки два кольца</a:t>
            </a:r>
            <a:br>
              <a:rPr lang="ru-RU" sz="2000" b="1" dirty="0" smtClean="0"/>
            </a:br>
            <a:r>
              <a:rPr lang="ru-RU" sz="2000" b="1" dirty="0" smtClean="0"/>
              <a:t>Без начала и конца.</a:t>
            </a:r>
            <a:endParaRPr lang="ru-RU" sz="2000" b="1" dirty="0"/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3"/>
          <a:stretch>
            <a:fillRect/>
          </a:stretch>
        </p:blipFill>
        <p:spPr>
          <a:xfrm>
            <a:off x="1857356" y="2143116"/>
            <a:ext cx="276225" cy="276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57686" y="1000108"/>
            <a:ext cx="4214842" cy="47089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0" b="1" dirty="0" smtClean="0"/>
              <a:t>8</a:t>
            </a:r>
            <a:endParaRPr lang="ru-RU" sz="30000" b="1" dirty="0"/>
          </a:p>
        </p:txBody>
      </p:sp>
      <p:pic>
        <p:nvPicPr>
          <p:cNvPr id="6" name="Рисунок 5" descr="4f8880777b9f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34" y="3714752"/>
            <a:ext cx="3558189" cy="2033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5008" y="357166"/>
            <a:ext cx="300038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Паучок на свете жил,</a:t>
            </a:r>
            <a:br>
              <a:rPr lang="ru-RU" sz="2000" b="1" dirty="0" smtClean="0"/>
            </a:br>
            <a:r>
              <a:rPr lang="ru-RU" sz="2000" b="1" dirty="0" smtClean="0"/>
              <a:t>С цифрой 8 он дружил.</a:t>
            </a:r>
            <a:br>
              <a:rPr lang="ru-RU" sz="2000" b="1" dirty="0" smtClean="0"/>
            </a:br>
            <a:r>
              <a:rPr lang="ru-RU" sz="2000" b="1" dirty="0" smtClean="0"/>
              <a:t>На неё он был похож,</a:t>
            </a:r>
            <a:br>
              <a:rPr lang="ru-RU" sz="2000" b="1" dirty="0" smtClean="0"/>
            </a:br>
            <a:r>
              <a:rPr lang="ru-RU" sz="2000" b="1" dirty="0" smtClean="0"/>
              <a:t>Удивительно пригож!</a:t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Цифру паучок любил,</a:t>
            </a:r>
            <a:br>
              <a:rPr lang="ru-RU" sz="2000" b="1" dirty="0" smtClean="0"/>
            </a:br>
            <a:r>
              <a:rPr lang="ru-RU" sz="2000" b="1" dirty="0" smtClean="0"/>
              <a:t>Каждый день ей говорил:</a:t>
            </a:r>
            <a:br>
              <a:rPr lang="ru-RU" sz="2000" b="1" dirty="0" smtClean="0"/>
            </a:br>
            <a:r>
              <a:rPr lang="ru-RU" sz="2000" b="1" dirty="0" smtClean="0"/>
              <a:t>- Ты похожа на очки</a:t>
            </a:r>
            <a:br>
              <a:rPr lang="ru-RU" sz="2000" b="1" dirty="0" smtClean="0"/>
            </a:br>
            <a:r>
              <a:rPr lang="ru-RU" sz="2000" b="1" dirty="0" smtClean="0"/>
              <a:t>И на толстые круги.</a:t>
            </a:r>
            <a:endParaRPr lang="ru-RU" sz="2000" b="1" dirty="0"/>
          </a:p>
        </p:txBody>
      </p:sp>
      <p:pic>
        <p:nvPicPr>
          <p:cNvPr id="3" name="Рисунок 2" descr="matematika_8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428604"/>
            <a:ext cx="4066157" cy="57864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5286380" y="5786454"/>
            <a:ext cx="1524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hlinkClick r:id="rId4" action="ppaction://hlinkfile"/>
              </a:rPr>
              <a:t>РАСПЕЧАТАТЬ</a:t>
            </a:r>
            <a:endParaRPr lang="ru-RU" b="1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7000892" y="3786190"/>
            <a:ext cx="276225" cy="27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00166" y="6286520"/>
            <a:ext cx="1524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hlinkClick r:id="rId3" action="ppaction://hlinkfile"/>
              </a:rPr>
              <a:t>РАСПЕЧАТАТЬ</a:t>
            </a:r>
            <a:endParaRPr lang="ru-RU" b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5000628" y="357167"/>
            <a:ext cx="37147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Сколько на море ветров</a:t>
            </a:r>
            <a:br>
              <a:rPr lang="ru-RU" sz="2000" b="1" dirty="0" smtClean="0"/>
            </a:br>
            <a:r>
              <a:rPr lang="ru-RU" sz="2000" b="1" dirty="0" smtClean="0"/>
              <a:t>И копыт у двух ослов,</a:t>
            </a:r>
            <a:br>
              <a:rPr lang="ru-RU" sz="2000" b="1" dirty="0" smtClean="0"/>
            </a:br>
            <a:r>
              <a:rPr lang="ru-RU" sz="2000" b="1" dirty="0" smtClean="0"/>
              <a:t>Щупалец у осьминога</a:t>
            </a:r>
            <a:br>
              <a:rPr lang="ru-RU" sz="2000" b="1" dirty="0" smtClean="0"/>
            </a:br>
            <a:r>
              <a:rPr lang="ru-RU" sz="2000" b="1" dirty="0" smtClean="0"/>
              <a:t>И клыков у пары догов,</a:t>
            </a:r>
            <a:br>
              <a:rPr lang="ru-RU" sz="2000" b="1" dirty="0" smtClean="0"/>
            </a:br>
            <a:r>
              <a:rPr lang="ru-RU" sz="2000" b="1" dirty="0" smtClean="0"/>
              <a:t>Сколько ног у паука,</a:t>
            </a:r>
            <a:br>
              <a:rPr lang="ru-RU" sz="2000" b="1" dirty="0" smtClean="0"/>
            </a:br>
            <a:r>
              <a:rPr lang="ru-RU" sz="2000" b="1" dirty="0" smtClean="0"/>
              <a:t>Паука-крестовика?</a:t>
            </a:r>
            <a:br>
              <a:rPr lang="ru-RU" sz="2000" b="1" dirty="0" smtClean="0"/>
            </a:br>
            <a:r>
              <a:rPr lang="ru-RU" sz="2000" b="1" dirty="0" smtClean="0"/>
              <a:t>Если мы про это спросим</a:t>
            </a:r>
            <a:br>
              <a:rPr lang="ru-RU" sz="2000" b="1" dirty="0" smtClean="0"/>
            </a:br>
            <a:r>
              <a:rPr lang="ru-RU" sz="2000" b="1" dirty="0" smtClean="0"/>
              <a:t>Нам ответит цифра…</a:t>
            </a:r>
            <a:endParaRPr lang="ru-RU" sz="2000" b="1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6715140" y="3143248"/>
            <a:ext cx="276225" cy="276225"/>
          </a:xfrm>
          <a:prstGeom prst="rect">
            <a:avLst/>
          </a:prstGeom>
        </p:spPr>
      </p:pic>
      <p:pic>
        <p:nvPicPr>
          <p:cNvPr id="6" name="Рисунок 5" descr="4273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58" y="357166"/>
            <a:ext cx="4071966" cy="57150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8" name="Рисунок 7" descr="image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9256" y="3929066"/>
            <a:ext cx="2658565" cy="21099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685800" y="1066800"/>
            <a:ext cx="4724400" cy="4724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226" name="Arc 10"/>
          <p:cNvSpPr>
            <a:spLocks/>
          </p:cNvSpPr>
          <p:nvPr/>
        </p:nvSpPr>
        <p:spPr bwMode="auto">
          <a:xfrm rot="1133828" flipH="1" flipV="1">
            <a:off x="3757613" y="1068388"/>
            <a:ext cx="1600200" cy="2135187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25164 w 43200"/>
              <a:gd name="T1" fmla="*/ 296 h 43200"/>
              <a:gd name="T2" fmla="*/ 22441 w 43200"/>
              <a:gd name="T3" fmla="*/ 16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25163" y="296"/>
                </a:moveTo>
                <a:cubicBezTo>
                  <a:pt x="35573" y="2037"/>
                  <a:pt x="43200" y="11046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1880" y="-1"/>
                  <a:pt x="22160" y="5"/>
                  <a:pt x="22440" y="16"/>
                </a:cubicBezTo>
              </a:path>
              <a:path w="43200" h="43200" stroke="0" extrusionOk="0">
                <a:moveTo>
                  <a:pt x="25163" y="296"/>
                </a:moveTo>
                <a:cubicBezTo>
                  <a:pt x="35573" y="2037"/>
                  <a:pt x="43200" y="11046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1880" y="-1"/>
                  <a:pt x="22160" y="5"/>
                  <a:pt x="22440" y="16"/>
                </a:cubicBezTo>
                <a:lnTo>
                  <a:pt x="21600" y="21600"/>
                </a:lnTo>
                <a:close/>
              </a:path>
            </a:pathLst>
          </a:cu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 flipH="1" flipV="1">
            <a:off x="4038600" y="3048000"/>
            <a:ext cx="457200" cy="2286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229" name="Arc 13"/>
          <p:cNvSpPr>
            <a:spLocks/>
          </p:cNvSpPr>
          <p:nvPr/>
        </p:nvSpPr>
        <p:spPr bwMode="auto">
          <a:xfrm rot="1208915" flipH="1">
            <a:off x="2774950" y="3100388"/>
            <a:ext cx="2133600" cy="2663825"/>
          </a:xfrm>
          <a:custGeom>
            <a:avLst/>
            <a:gdLst>
              <a:gd name="G0" fmla="+- 21600 0 0"/>
              <a:gd name="G1" fmla="+- 21493 0 0"/>
              <a:gd name="G2" fmla="+- 21600 0 0"/>
              <a:gd name="T0" fmla="*/ 25396 w 43200"/>
              <a:gd name="T1" fmla="*/ 229 h 43093"/>
              <a:gd name="T2" fmla="*/ 19452 w 43200"/>
              <a:gd name="T3" fmla="*/ 0 h 43093"/>
              <a:gd name="T4" fmla="*/ 21600 w 43200"/>
              <a:gd name="T5" fmla="*/ 21493 h 430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093" fill="none" extrusionOk="0">
                <a:moveTo>
                  <a:pt x="25395" y="229"/>
                </a:moveTo>
                <a:cubicBezTo>
                  <a:pt x="35698" y="2068"/>
                  <a:pt x="43200" y="11027"/>
                  <a:pt x="43200" y="21493"/>
                </a:cubicBezTo>
                <a:cubicBezTo>
                  <a:pt x="43200" y="33422"/>
                  <a:pt x="33529" y="43093"/>
                  <a:pt x="21600" y="43093"/>
                </a:cubicBezTo>
                <a:cubicBezTo>
                  <a:pt x="9670" y="43093"/>
                  <a:pt x="0" y="33422"/>
                  <a:pt x="0" y="21493"/>
                </a:cubicBezTo>
                <a:cubicBezTo>
                  <a:pt x="-1" y="10395"/>
                  <a:pt x="8409" y="1103"/>
                  <a:pt x="19452" y="0"/>
                </a:cubicBezTo>
              </a:path>
              <a:path w="43200" h="43093" stroke="0" extrusionOk="0">
                <a:moveTo>
                  <a:pt x="25395" y="229"/>
                </a:moveTo>
                <a:cubicBezTo>
                  <a:pt x="35698" y="2068"/>
                  <a:pt x="43200" y="11027"/>
                  <a:pt x="43200" y="21493"/>
                </a:cubicBezTo>
                <a:cubicBezTo>
                  <a:pt x="43200" y="33422"/>
                  <a:pt x="33529" y="43093"/>
                  <a:pt x="21600" y="43093"/>
                </a:cubicBezTo>
                <a:cubicBezTo>
                  <a:pt x="9670" y="43093"/>
                  <a:pt x="0" y="33422"/>
                  <a:pt x="0" y="21493"/>
                </a:cubicBezTo>
                <a:cubicBezTo>
                  <a:pt x="-1" y="10395"/>
                  <a:pt x="8409" y="1103"/>
                  <a:pt x="19452" y="0"/>
                </a:cubicBezTo>
                <a:lnTo>
                  <a:pt x="21600" y="21493"/>
                </a:lnTo>
                <a:close/>
              </a:path>
            </a:pathLst>
          </a:cu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219" name="Oval 3"/>
          <p:cNvSpPr>
            <a:spLocks noChangeArrowheads="1"/>
          </p:cNvSpPr>
          <p:nvPr/>
        </p:nvSpPr>
        <p:spPr bwMode="auto">
          <a:xfrm>
            <a:off x="3886200" y="1447800"/>
            <a:ext cx="152400" cy="152400"/>
          </a:xfrm>
          <a:prstGeom prst="ellipse">
            <a:avLst/>
          </a:prstGeom>
          <a:solidFill>
            <a:srgbClr val="F3151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7451466">
            <a:off x="3101975" y="174625"/>
            <a:ext cx="387350" cy="1714500"/>
          </a:xfrm>
          <a:prstGeom prst="rect">
            <a:avLst/>
          </a:prstGeom>
          <a:noFill/>
        </p:spPr>
      </p:pic>
      <p:pic>
        <p:nvPicPr>
          <p:cNvPr id="9230" name="Picture 14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0" y="1371600"/>
            <a:ext cx="16271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31" name="Picture 15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38800" y="3352800"/>
            <a:ext cx="1625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32" name="Picture 16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15200" y="1447800"/>
            <a:ext cx="1625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33" name="Picture 1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832" t="22749" r="7268"/>
          <a:stretch>
            <a:fillRect/>
          </a:stretch>
        </p:blipFill>
        <p:spPr bwMode="auto">
          <a:xfrm>
            <a:off x="7239000" y="3352800"/>
            <a:ext cx="17748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Стрелка вправо 12">
            <a:hlinkClick r:id="rId5" action="ppaction://hlinksldjump"/>
          </p:cNvPr>
          <p:cNvSpPr/>
          <p:nvPr/>
        </p:nvSpPr>
        <p:spPr>
          <a:xfrm>
            <a:off x="7643834" y="607220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7 0.00902 C 0.01805 -0.00439 0.0276 -0.02266 0.04045 -0.03237 C 0.0533 -0.04209 0.07222 -0.05041 0.0868 -0.04926 C 0.10139 -0.0481 0.11649 -0.03792 0.12777 -0.02474 C 0.13906 -0.01156 0.1493 0.0081 0.15451 0.02961 C 0.15972 0.05111 0.15937 0.08395 0.15868 0.10454 C 0.15798 0.12512 0.15677 0.13437 0.15017 0.15333 C 0.14357 0.1723 0.13211 0.20213 0.11927 0.21901 C 0.10642 0.2359 0.08958 0.24931 0.07274 0.25463 C 0.0559 0.25995 0.03472 0.2507 0.01788 0.25093 C 0.00104 0.25116 -0.01077 0.24607 -0.02865 0.25671 C -0.04653 0.26735 -0.0724 0.28724 -0.08924 0.31476 C -0.10608 0.34228 -0.12466 0.38298 -0.13004 0.42184 C -0.13542 0.46069 -0.12969 0.51596 -0.12153 0.54741 C -0.11337 0.57887 -0.09688 0.59667 -0.08073 0.61124 C -0.06459 0.62581 -0.04584 0.63738 -0.02448 0.63553 C -0.00313 0.63368 0.02812 0.61864 0.04739 0.59991 C 0.06666 0.58118 0.08038 0.55666 0.09114 0.52313 C 0.10191 0.4896 0.11441 0.43895 0.11215 0.39917 C 0.10989 0.35939 0.09166 0.30921 0.07708 0.28469 C 0.0625 0.26018 0.03836 0.26295 0.02482 0.25278 C 0.01128 0.2426 0.00295 0.2396 -0.00469 0.22295 C -0.01233 0.20629 -0.01841 0.17369 -0.02153 0.15333 C -0.02466 0.13298 -0.02448 0.11841 -0.02292 0.10084 C -0.02136 0.08326 -0.01719 0.06337 -0.01181 0.04834 C -0.00643 0.03331 0.00069 0.02244 0.00937 0.00902 Z " pathEditMode="relative" rAng="0" ptsTypes="aaaaaaaaaaaaaaaaaaaaaaaaaa">
                                      <p:cBhvr>
                                        <p:cTn id="6" dur="5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28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596" y="1000108"/>
            <a:ext cx="40005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Цифра девять иль девятка,</a:t>
            </a:r>
            <a:br>
              <a:rPr lang="ru-RU" sz="2000" b="1" dirty="0" smtClean="0"/>
            </a:br>
            <a:r>
              <a:rPr lang="ru-RU" sz="2000" b="1" dirty="0" smtClean="0"/>
              <a:t>Цирковая акробатка:</a:t>
            </a:r>
            <a:br>
              <a:rPr lang="ru-RU" sz="2000" b="1" dirty="0" smtClean="0"/>
            </a:br>
            <a:r>
              <a:rPr lang="ru-RU" sz="2000" b="1" dirty="0" smtClean="0"/>
              <a:t>Если на голову встанет,</a:t>
            </a:r>
            <a:br>
              <a:rPr lang="ru-RU" sz="2000" b="1" dirty="0" smtClean="0"/>
            </a:br>
            <a:r>
              <a:rPr lang="ru-RU" sz="2000" b="1" dirty="0" smtClean="0"/>
              <a:t>Цифрой шесть девятка станет.</a:t>
            </a:r>
            <a:endParaRPr lang="ru-RU" sz="2000" b="1" dirty="0"/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3"/>
          <a:stretch>
            <a:fillRect/>
          </a:stretch>
        </p:blipFill>
        <p:spPr>
          <a:xfrm>
            <a:off x="2143108" y="2571744"/>
            <a:ext cx="276225" cy="276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86314" y="928670"/>
            <a:ext cx="3929090" cy="47089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0" b="1" dirty="0" smtClean="0"/>
              <a:t>9</a:t>
            </a:r>
            <a:endParaRPr lang="ru-RU" sz="30000" b="1" dirty="0"/>
          </a:p>
        </p:txBody>
      </p:sp>
      <p:pic>
        <p:nvPicPr>
          <p:cNvPr id="6" name="Рисунок 5" descr="4f8880777b9f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10" y="3571876"/>
            <a:ext cx="3558188" cy="2033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57818" y="500042"/>
            <a:ext cx="35718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Ноль собой весьма хорош:</a:t>
            </a:r>
            <a:br>
              <a:rPr lang="ru-RU" sz="2000" b="1" dirty="0" smtClean="0"/>
            </a:br>
            <a:r>
              <a:rPr lang="ru-RU" sz="2000" b="1" dirty="0" smtClean="0"/>
              <a:t>На </a:t>
            </a:r>
            <a:r>
              <a:rPr lang="ru-RU" sz="2000" b="1" dirty="0" err="1" smtClean="0"/>
              <a:t>бараночку</a:t>
            </a:r>
            <a:r>
              <a:rPr lang="ru-RU" sz="2000" b="1" dirty="0" smtClean="0"/>
              <a:t> похож</a:t>
            </a:r>
            <a:br>
              <a:rPr lang="ru-RU" sz="2000" b="1" dirty="0" smtClean="0"/>
            </a:br>
            <a:r>
              <a:rPr lang="ru-RU" sz="2000" b="1" dirty="0" smtClean="0"/>
              <a:t>И на бублик, и на шар,</a:t>
            </a:r>
            <a:br>
              <a:rPr lang="ru-RU" sz="2000" b="1" dirty="0" smtClean="0"/>
            </a:br>
            <a:r>
              <a:rPr lang="ru-RU" sz="2000" b="1" dirty="0" smtClean="0"/>
              <a:t>И на круглый самовар.</a:t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Нолик дружит с колобком,</a:t>
            </a:r>
            <a:br>
              <a:rPr lang="ru-RU" sz="2000" b="1" dirty="0" smtClean="0"/>
            </a:br>
            <a:r>
              <a:rPr lang="ru-RU" sz="2000" b="1" dirty="0" smtClean="0"/>
              <a:t>Жить нескучно им вдвоём.</a:t>
            </a:r>
            <a:br>
              <a:rPr lang="ru-RU" sz="2000" b="1" dirty="0" smtClean="0"/>
            </a:br>
            <a:r>
              <a:rPr lang="ru-RU" sz="2000" b="1" dirty="0" smtClean="0"/>
              <a:t>Круглый шарик надувают,</a:t>
            </a:r>
            <a:br>
              <a:rPr lang="ru-RU" sz="2000" b="1" dirty="0" smtClean="0"/>
            </a:br>
            <a:r>
              <a:rPr lang="ru-RU" sz="2000" b="1" dirty="0" smtClean="0"/>
              <a:t>Круглый год на нём летают.</a:t>
            </a:r>
            <a:endParaRPr lang="ru-RU" sz="2000" b="1" dirty="0"/>
          </a:p>
        </p:txBody>
      </p:sp>
      <p:pic>
        <p:nvPicPr>
          <p:cNvPr id="3" name="Рисунок 2" descr="matematika_0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500042"/>
            <a:ext cx="4872759" cy="57198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5715008" y="5786454"/>
            <a:ext cx="1524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hlinkClick r:id="rId4" action="ppaction://hlinkfile"/>
              </a:rPr>
              <a:t>РАСПЕЧАТАТЬ</a:t>
            </a:r>
            <a:endParaRPr lang="ru-RU" b="1" dirty="0"/>
          </a:p>
        </p:txBody>
      </p:sp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7000892" y="3714752"/>
            <a:ext cx="276225" cy="27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2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8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14942" y="285728"/>
            <a:ext cx="350044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Я подруг своих важней,</a:t>
            </a:r>
            <a:br>
              <a:rPr lang="ru-RU" sz="2000" b="1" dirty="0" smtClean="0"/>
            </a:br>
            <a:r>
              <a:rPr lang="ru-RU" sz="2000" b="1" dirty="0" smtClean="0"/>
              <a:t>Я их больше и главней.</a:t>
            </a:r>
            <a:br>
              <a:rPr lang="ru-RU" sz="2000" b="1" dirty="0" smtClean="0"/>
            </a:br>
            <a:r>
              <a:rPr lang="ru-RU" sz="2000" b="1" dirty="0" smtClean="0"/>
              <a:t>Цифру 9 уважать</a:t>
            </a:r>
            <a:br>
              <a:rPr lang="ru-RU" sz="2000" b="1" dirty="0" smtClean="0"/>
            </a:br>
            <a:r>
              <a:rPr lang="ru-RU" sz="2000" b="1" dirty="0" smtClean="0"/>
              <a:t>Все должны и почитать.</a:t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Цифра 9 спит в кроватке.</a:t>
            </a:r>
            <a:br>
              <a:rPr lang="ru-RU" sz="2000" b="1" dirty="0" smtClean="0"/>
            </a:br>
            <a:r>
              <a:rPr lang="ru-RU" sz="2000" b="1" dirty="0" smtClean="0"/>
              <a:t>Снится сон Девятке сладкий.</a:t>
            </a:r>
            <a:br>
              <a:rPr lang="ru-RU" sz="2000" b="1" dirty="0" smtClean="0"/>
            </a:br>
            <a:r>
              <a:rPr lang="ru-RU" sz="2000" b="1" dirty="0" smtClean="0"/>
              <a:t>Девять звёздочек в нём светят, </a:t>
            </a:r>
            <a:br>
              <a:rPr lang="ru-RU" sz="2000" b="1" dirty="0" smtClean="0"/>
            </a:br>
            <a:r>
              <a:rPr lang="ru-RU" sz="2000" b="1" dirty="0" smtClean="0"/>
              <a:t>Нет чудесней их на свете.</a:t>
            </a:r>
          </a:p>
        </p:txBody>
      </p:sp>
      <p:pic>
        <p:nvPicPr>
          <p:cNvPr id="3" name="Рисунок 2" descr="matematika_9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285728"/>
            <a:ext cx="4759537" cy="58578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5572132" y="5715016"/>
            <a:ext cx="1524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hlinkClick r:id="rId4" action="ppaction://hlinkfile"/>
              </a:rPr>
              <a:t>РАСПЕЧАТАТЬ</a:t>
            </a:r>
            <a:endParaRPr lang="ru-RU" b="1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6786578" y="3643314"/>
            <a:ext cx="276225" cy="27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57356" y="6143644"/>
            <a:ext cx="1524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hlinkClick r:id="rId3" action="ppaction://hlinkfile"/>
              </a:rPr>
              <a:t>РАСПЕЧАТАТЬ</a:t>
            </a:r>
            <a:endParaRPr lang="ru-RU" b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5143504" y="285728"/>
            <a:ext cx="335757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Сколько в дюжине пиратов,</a:t>
            </a:r>
            <a:br>
              <a:rPr lang="ru-RU" sz="2000" b="1" dirty="0" smtClean="0"/>
            </a:br>
            <a:r>
              <a:rPr lang="ru-RU" sz="2000" b="1" dirty="0" smtClean="0"/>
              <a:t>Если три ушли куда-то,</a:t>
            </a:r>
            <a:br>
              <a:rPr lang="ru-RU" sz="2000" b="1" dirty="0" smtClean="0"/>
            </a:br>
            <a:r>
              <a:rPr lang="ru-RU" sz="2000" b="1" dirty="0" smtClean="0"/>
              <a:t>Месяцев в году без лета,</a:t>
            </a:r>
            <a:br>
              <a:rPr lang="ru-RU" sz="2000" b="1" dirty="0" smtClean="0"/>
            </a:br>
            <a:r>
              <a:rPr lang="ru-RU" sz="2000" b="1" dirty="0" smtClean="0"/>
              <a:t>Исполнителей нонета,</a:t>
            </a:r>
            <a:br>
              <a:rPr lang="ru-RU" sz="2000" b="1" dirty="0" smtClean="0"/>
            </a:br>
            <a:r>
              <a:rPr lang="ru-RU" sz="2000" b="1" dirty="0" smtClean="0"/>
              <a:t>Жизней у бродячей кошки</a:t>
            </a:r>
            <a:br>
              <a:rPr lang="ru-RU" sz="2000" b="1" dirty="0" smtClean="0"/>
            </a:br>
            <a:r>
              <a:rPr lang="ru-RU" sz="2000" b="1" dirty="0" smtClean="0"/>
              <a:t>И в десятке мух без мошки?</a:t>
            </a:r>
            <a:br>
              <a:rPr lang="ru-RU" sz="2000" b="1" dirty="0" smtClean="0"/>
            </a:br>
            <a:r>
              <a:rPr lang="ru-RU" sz="2000" b="1" dirty="0" smtClean="0"/>
              <a:t>Не ищи ответ нигде, ведь</a:t>
            </a:r>
            <a:br>
              <a:rPr lang="ru-RU" sz="2000" b="1" dirty="0" smtClean="0"/>
            </a:br>
            <a:r>
              <a:rPr lang="ru-RU" sz="2000" b="1" dirty="0" smtClean="0"/>
              <a:t>Есть ответ у цифры… </a:t>
            </a:r>
            <a:endParaRPr lang="ru-RU" sz="2000" b="1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6786578" y="3286124"/>
            <a:ext cx="276225" cy="276225"/>
          </a:xfrm>
          <a:prstGeom prst="rect">
            <a:avLst/>
          </a:prstGeom>
        </p:spPr>
      </p:pic>
      <p:pic>
        <p:nvPicPr>
          <p:cNvPr id="6" name="Рисунок 5" descr="4272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472" y="285728"/>
            <a:ext cx="4021049" cy="564357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685800" y="1143000"/>
            <a:ext cx="4724400" cy="4724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197" name="Arc 5"/>
          <p:cNvSpPr>
            <a:spLocks/>
          </p:cNvSpPr>
          <p:nvPr/>
        </p:nvSpPr>
        <p:spPr bwMode="auto">
          <a:xfrm rot="6330298" flipV="1">
            <a:off x="2797969" y="1666082"/>
            <a:ext cx="3009900" cy="2055812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26573 w 43200"/>
              <a:gd name="T1" fmla="*/ 42620 h 43200"/>
              <a:gd name="T2" fmla="*/ 27773 w 43200"/>
              <a:gd name="T3" fmla="*/ 42299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26572" y="42619"/>
                </a:moveTo>
                <a:cubicBezTo>
                  <a:pt x="24943" y="43005"/>
                  <a:pt x="23274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1151"/>
                  <a:pt x="36926" y="39569"/>
                  <a:pt x="27773" y="42299"/>
                </a:cubicBezTo>
              </a:path>
              <a:path w="43200" h="43200" stroke="0" extrusionOk="0">
                <a:moveTo>
                  <a:pt x="26572" y="42619"/>
                </a:moveTo>
                <a:cubicBezTo>
                  <a:pt x="24943" y="43005"/>
                  <a:pt x="23274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1151"/>
                  <a:pt x="36926" y="39569"/>
                  <a:pt x="27773" y="42299"/>
                </a:cubicBezTo>
                <a:lnTo>
                  <a:pt x="21600" y="21600"/>
                </a:lnTo>
                <a:close/>
              </a:path>
            </a:pathLst>
          </a:cu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 flipH="1">
            <a:off x="4038600" y="3276600"/>
            <a:ext cx="1143000" cy="18288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203" name="Arc 11"/>
          <p:cNvSpPr>
            <a:spLocks/>
          </p:cNvSpPr>
          <p:nvPr/>
        </p:nvSpPr>
        <p:spPr bwMode="auto">
          <a:xfrm rot="6861201">
            <a:off x="2546350" y="4464050"/>
            <a:ext cx="1460500" cy="1371600"/>
          </a:xfrm>
          <a:custGeom>
            <a:avLst/>
            <a:gdLst>
              <a:gd name="G0" fmla="+- 0 0 0"/>
              <a:gd name="G1" fmla="+- 21236 0 0"/>
              <a:gd name="G2" fmla="+- 21600 0 0"/>
              <a:gd name="T0" fmla="*/ 3948 w 21600"/>
              <a:gd name="T1" fmla="*/ 0 h 37075"/>
              <a:gd name="T2" fmla="*/ 14687 w 21600"/>
              <a:gd name="T3" fmla="*/ 37075 h 37075"/>
              <a:gd name="T4" fmla="*/ 0 w 21600"/>
              <a:gd name="T5" fmla="*/ 21236 h 370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37075" fill="none" extrusionOk="0">
                <a:moveTo>
                  <a:pt x="3948" y="-1"/>
                </a:moveTo>
                <a:cubicBezTo>
                  <a:pt x="14179" y="1902"/>
                  <a:pt x="21600" y="10829"/>
                  <a:pt x="21600" y="21236"/>
                </a:cubicBezTo>
                <a:cubicBezTo>
                  <a:pt x="21600" y="27247"/>
                  <a:pt x="19094" y="32987"/>
                  <a:pt x="14686" y="37074"/>
                </a:cubicBezTo>
              </a:path>
              <a:path w="21600" h="37075" stroke="0" extrusionOk="0">
                <a:moveTo>
                  <a:pt x="3948" y="-1"/>
                </a:moveTo>
                <a:cubicBezTo>
                  <a:pt x="14179" y="1902"/>
                  <a:pt x="21600" y="10829"/>
                  <a:pt x="21600" y="21236"/>
                </a:cubicBezTo>
                <a:cubicBezTo>
                  <a:pt x="21600" y="27247"/>
                  <a:pt x="19094" y="32987"/>
                  <a:pt x="14686" y="37074"/>
                </a:cubicBezTo>
                <a:lnTo>
                  <a:pt x="0" y="21236"/>
                </a:lnTo>
                <a:close/>
              </a:path>
            </a:pathLst>
          </a:cu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204" name="Oval 12"/>
          <p:cNvSpPr>
            <a:spLocks noChangeArrowheads="1"/>
          </p:cNvSpPr>
          <p:nvPr/>
        </p:nvSpPr>
        <p:spPr bwMode="auto">
          <a:xfrm>
            <a:off x="5257800" y="2209800"/>
            <a:ext cx="152400" cy="152400"/>
          </a:xfrm>
          <a:prstGeom prst="ellipse">
            <a:avLst/>
          </a:prstGeom>
          <a:solidFill>
            <a:srgbClr val="F3151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7451466">
            <a:off x="4473575" y="1012825"/>
            <a:ext cx="387350" cy="1714500"/>
          </a:xfrm>
          <a:prstGeom prst="rect">
            <a:avLst/>
          </a:prstGeom>
          <a:noFill/>
        </p:spPr>
      </p:pic>
      <p:pic>
        <p:nvPicPr>
          <p:cNvPr id="8218" name="Picture 26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43702" y="214290"/>
            <a:ext cx="1524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19" name="Picture 27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8" y="1214422"/>
            <a:ext cx="1524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20" name="Picture 28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58082" y="1214422"/>
            <a:ext cx="1524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21" name="Picture 29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8" y="2357430"/>
            <a:ext cx="1524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22" name="Picture 30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43570" y="3500438"/>
            <a:ext cx="1524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23" name="Picture 31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8" y="4643446"/>
            <a:ext cx="1524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24" name="Picture 32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86644" y="2357430"/>
            <a:ext cx="1524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25" name="Picture 33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58082" y="3500438"/>
            <a:ext cx="1524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26" name="Picture 34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58082" y="4643446"/>
            <a:ext cx="1524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Стрелка вправо 17">
            <a:hlinkClick r:id="rId4" action="ppaction://hlinksldjump"/>
          </p:cNvPr>
          <p:cNvSpPr/>
          <p:nvPr/>
        </p:nvSpPr>
        <p:spPr>
          <a:xfrm>
            <a:off x="7572396" y="607220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5 -0.00971 C 0.00573 -0.03561 0.00312 -0.06128 -0.00695 -0.08279 C -0.01702 -0.1043 -0.03473 -0.12928 -0.05209 -0.13922 C -0.06945 -0.14916 -0.09202 -0.15032 -0.11129 -0.14292 C -0.13056 -0.13552 -0.14948 -0.12002 -0.16754 -0.09412 C -0.18559 -0.06822 -0.2099 -0.01711 -0.21962 0.01272 C -0.22934 0.04256 -0.22448 0.06453 -0.22535 0.08418 C -0.22622 0.10338 -0.22674 0.11471 -0.22535 0.13044 C -0.22396 0.14686 -0.22101 0.16397 -0.21684 0.18155 C -0.21268 0.19912 -0.2099 0.22017 -0.2 0.23613 C -0.19011 0.25208 -0.17431 0.27082 -0.15764 0.27729 C -0.14098 0.28377 -0.11667 0.28192 -0.1 0.27544 C -0.08334 0.26897 -0.07032 0.25463 -0.05764 0.23798 C -0.04497 0.22133 -0.03351 0.19912 -0.02396 0.176 C -0.01441 0.15264 -0.00539 0.12558 3.33333E-6 0.09875 C 0.00538 0.07216 0.00659 0.03076 0.0085 0.01457 C 0.01041 -0.00162 0.01146 -0.00624 0.01128 0.00162 C 0.01111 0.00948 0.01163 0.03631 0.00711 0.06152 C 0.0026 0.08673 -0.00625 0.12651 -0.01545 0.15356 C -0.02466 0.18039 -0.03264 0.18918 -0.04792 0.22294 C -0.0632 0.25648 -0.08959 0.31776 -0.10695 0.3543 C -0.12431 0.39038 -0.14011 0.4216 -0.15209 0.44219 C -0.16407 0.463 -0.16563 0.46624 -0.17882 0.47965 C -0.19202 0.4933 -0.21667 0.51689 -0.23091 0.52313 C -0.24514 0.52868 -0.25539 0.52105 -0.26476 0.51527 C -0.27414 0.50972 -0.28143 0.50232 -0.28733 0.4889 C -0.29323 0.47595 -0.29792 0.44658 -0.3 0.43455 C -0.30209 0.42299 -0.3 0.42068 -0.3 0.41813 " pathEditMode="relative" rAng="0" ptsTypes="aaaaaaaaaaaaaaaaaaaaaaaaaaaA">
                                      <p:cBhvr>
                                        <p:cTn id="6" dur="5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00" y="19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428604"/>
            <a:ext cx="421482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Сказал весёлый круглый ноль</a:t>
            </a:r>
            <a:br>
              <a:rPr lang="ru-RU" sz="2000" b="1" dirty="0" smtClean="0"/>
            </a:br>
            <a:r>
              <a:rPr lang="ru-RU" sz="2000" b="1" dirty="0" smtClean="0"/>
              <a:t>Соседке - единице:</a:t>
            </a:r>
            <a:br>
              <a:rPr lang="ru-RU" sz="2000" b="1" dirty="0" smtClean="0"/>
            </a:br>
            <a:r>
              <a:rPr lang="ru-RU" sz="2000" b="1" dirty="0" smtClean="0"/>
              <a:t>- С тобою рядышком позволь </a:t>
            </a:r>
            <a:br>
              <a:rPr lang="ru-RU" sz="2000" b="1" dirty="0" smtClean="0"/>
            </a:br>
            <a:r>
              <a:rPr lang="ru-RU" sz="2000" b="1" dirty="0" smtClean="0"/>
              <a:t>Стоять мне на странице!</a:t>
            </a:r>
            <a:br>
              <a:rPr lang="ru-RU" sz="2000" b="1" dirty="0" smtClean="0"/>
            </a:br>
            <a:r>
              <a:rPr lang="ru-RU" sz="2000" b="1" dirty="0" smtClean="0"/>
              <a:t>Она окинула его </a:t>
            </a:r>
            <a:br>
              <a:rPr lang="ru-RU" sz="2000" b="1" dirty="0" smtClean="0"/>
            </a:br>
            <a:r>
              <a:rPr lang="ru-RU" sz="2000" b="1" dirty="0" smtClean="0"/>
              <a:t>Сердитым, гордым взглядом:</a:t>
            </a:r>
            <a:br>
              <a:rPr lang="ru-RU" sz="2000" b="1" dirty="0" smtClean="0"/>
            </a:br>
            <a:r>
              <a:rPr lang="ru-RU" sz="2000" b="1" dirty="0" smtClean="0"/>
              <a:t>- Ты, ноль, не стоишь ничего.</a:t>
            </a:r>
            <a:br>
              <a:rPr lang="ru-RU" sz="2000" b="1" dirty="0" smtClean="0"/>
            </a:br>
            <a:r>
              <a:rPr lang="ru-RU" sz="2000" b="1" dirty="0" smtClean="0"/>
              <a:t>Не стой со мною рядом!</a:t>
            </a:r>
            <a:br>
              <a:rPr lang="ru-RU" sz="2000" b="1" dirty="0" smtClean="0"/>
            </a:br>
            <a:r>
              <a:rPr lang="ru-RU" sz="2000" b="1" dirty="0" smtClean="0"/>
              <a:t>Ответил ноль: - Я признаю,</a:t>
            </a:r>
            <a:br>
              <a:rPr lang="ru-RU" sz="2000" b="1" dirty="0" smtClean="0"/>
            </a:br>
            <a:r>
              <a:rPr lang="ru-RU" sz="2000" b="1" dirty="0" smtClean="0"/>
              <a:t>Что ничего не стою,</a:t>
            </a:r>
            <a:br>
              <a:rPr lang="ru-RU" sz="2000" b="1" dirty="0" smtClean="0"/>
            </a:br>
            <a:r>
              <a:rPr lang="ru-RU" sz="2000" b="1" dirty="0" smtClean="0"/>
              <a:t>Но можешь стать ты десятью,</a:t>
            </a:r>
            <a:br>
              <a:rPr lang="ru-RU" sz="2000" b="1" dirty="0" smtClean="0"/>
            </a:br>
            <a:r>
              <a:rPr lang="ru-RU" sz="2000" b="1" dirty="0" smtClean="0"/>
              <a:t>Коль буду я с тобою.</a:t>
            </a:r>
            <a:endParaRPr lang="ru-RU" sz="2000" b="1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3"/>
          <a:stretch>
            <a:fillRect/>
          </a:stretch>
        </p:blipFill>
        <p:spPr>
          <a:xfrm>
            <a:off x="1785918" y="4643446"/>
            <a:ext cx="276225" cy="2762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43504" y="928670"/>
            <a:ext cx="3435556" cy="39395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5000" b="1" dirty="0" smtClean="0"/>
              <a:t>10</a:t>
            </a:r>
            <a:endParaRPr lang="ru-RU" sz="25000" b="1" dirty="0"/>
          </a:p>
        </p:txBody>
      </p:sp>
      <p:pic>
        <p:nvPicPr>
          <p:cNvPr id="6" name="Рисунок 5" descr="4f8880777b9f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357422" y="4857760"/>
            <a:ext cx="2500329" cy="1428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7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86380" y="357166"/>
            <a:ext cx="35718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Нолик мне терять нельзя,</a:t>
            </a:r>
            <a:br>
              <a:rPr lang="ru-RU" sz="2000" b="1" dirty="0" smtClean="0"/>
            </a:br>
            <a:r>
              <a:rPr lang="ru-RU" sz="2000" b="1" dirty="0" smtClean="0"/>
              <a:t>Без него исчезну я.</a:t>
            </a:r>
            <a:br>
              <a:rPr lang="ru-RU" sz="2000" b="1" dirty="0" smtClean="0"/>
            </a:br>
            <a:r>
              <a:rPr lang="ru-RU" sz="2000" b="1" dirty="0" smtClean="0"/>
              <a:t>Стану тощей единицей,</a:t>
            </a:r>
            <a:br>
              <a:rPr lang="ru-RU" sz="2000" b="1" dirty="0" smtClean="0"/>
            </a:br>
            <a:r>
              <a:rPr lang="ru-RU" sz="2000" b="1" dirty="0" smtClean="0"/>
              <a:t>Буду плакать я и злиться.</a:t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endParaRPr lang="ru-RU" sz="2000" b="1" dirty="0"/>
          </a:p>
        </p:txBody>
      </p:sp>
      <p:pic>
        <p:nvPicPr>
          <p:cNvPr id="3" name="Рисунок 2" descr="matematika_1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285728"/>
            <a:ext cx="4847880" cy="5929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5786446" y="5786454"/>
            <a:ext cx="1524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hlinkClick r:id="rId4" action="ppaction://hlinkfile"/>
              </a:rPr>
              <a:t>РАСПЕЧАТАТЬ</a:t>
            </a:r>
            <a:endParaRPr lang="ru-RU" b="1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7072330" y="1857364"/>
            <a:ext cx="276225" cy="27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685800" y="1295400"/>
            <a:ext cx="3657600" cy="35052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4343400" y="1295400"/>
            <a:ext cx="3505200" cy="35052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 flipV="1">
            <a:off x="2514600" y="1295400"/>
            <a:ext cx="1752600" cy="16002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 flipH="1">
            <a:off x="2590800" y="1371600"/>
            <a:ext cx="1600200" cy="34290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6392" name="Oval 8"/>
          <p:cNvSpPr>
            <a:spLocks noChangeArrowheads="1"/>
          </p:cNvSpPr>
          <p:nvPr/>
        </p:nvSpPr>
        <p:spPr bwMode="auto">
          <a:xfrm rot="1392861">
            <a:off x="4572000" y="1219200"/>
            <a:ext cx="1676400" cy="3581400"/>
          </a:xfrm>
          <a:prstGeom prst="ellips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394" name="Freeform 10"/>
          <p:cNvSpPr>
            <a:spLocks/>
          </p:cNvSpPr>
          <p:nvPr/>
        </p:nvSpPr>
        <p:spPr bwMode="auto">
          <a:xfrm>
            <a:off x="457200" y="5257800"/>
            <a:ext cx="8077200" cy="1244600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960" y="624"/>
              </a:cxn>
              <a:cxn ang="0">
                <a:pos x="2208" y="240"/>
              </a:cxn>
              <a:cxn ang="0">
                <a:pos x="3408" y="384"/>
              </a:cxn>
              <a:cxn ang="0">
                <a:pos x="4512" y="720"/>
              </a:cxn>
              <a:cxn ang="0">
                <a:pos x="5088" y="0"/>
              </a:cxn>
            </a:cxnLst>
            <a:rect l="0" t="0" r="r" b="b"/>
            <a:pathLst>
              <a:path w="5088" h="784">
                <a:moveTo>
                  <a:pt x="0" y="96"/>
                </a:moveTo>
                <a:cubicBezTo>
                  <a:pt x="296" y="348"/>
                  <a:pt x="592" y="600"/>
                  <a:pt x="960" y="624"/>
                </a:cubicBezTo>
                <a:cubicBezTo>
                  <a:pt x="1328" y="648"/>
                  <a:pt x="1800" y="280"/>
                  <a:pt x="2208" y="240"/>
                </a:cubicBezTo>
                <a:cubicBezTo>
                  <a:pt x="2616" y="200"/>
                  <a:pt x="3024" y="304"/>
                  <a:pt x="3408" y="384"/>
                </a:cubicBezTo>
                <a:cubicBezTo>
                  <a:pt x="3792" y="464"/>
                  <a:pt x="4232" y="784"/>
                  <a:pt x="4512" y="720"/>
                </a:cubicBezTo>
                <a:cubicBezTo>
                  <a:pt x="4792" y="656"/>
                  <a:pt x="4992" y="120"/>
                  <a:pt x="5088" y="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6395" name="Oval 11"/>
          <p:cNvSpPr>
            <a:spLocks noChangeArrowheads="1"/>
          </p:cNvSpPr>
          <p:nvPr/>
        </p:nvSpPr>
        <p:spPr bwMode="auto">
          <a:xfrm>
            <a:off x="762000" y="5638800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396" name="Oval 12"/>
          <p:cNvSpPr>
            <a:spLocks noChangeArrowheads="1"/>
          </p:cNvSpPr>
          <p:nvPr/>
        </p:nvSpPr>
        <p:spPr bwMode="auto">
          <a:xfrm>
            <a:off x="1447800" y="5638800"/>
            <a:ext cx="914400" cy="914400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397" name="Oval 13"/>
          <p:cNvSpPr>
            <a:spLocks noChangeArrowheads="1"/>
          </p:cNvSpPr>
          <p:nvPr/>
        </p:nvSpPr>
        <p:spPr bwMode="auto">
          <a:xfrm>
            <a:off x="2819400" y="5486400"/>
            <a:ext cx="838200" cy="838200"/>
          </a:xfrm>
          <a:prstGeom prst="ellipse">
            <a:avLst/>
          </a:prstGeom>
          <a:solidFill>
            <a:srgbClr val="F1E727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398" name="Oval 14"/>
          <p:cNvSpPr>
            <a:spLocks noChangeArrowheads="1"/>
          </p:cNvSpPr>
          <p:nvPr/>
        </p:nvSpPr>
        <p:spPr bwMode="auto">
          <a:xfrm>
            <a:off x="4038600" y="5486400"/>
            <a:ext cx="304800" cy="304800"/>
          </a:xfrm>
          <a:prstGeom prst="ellipse">
            <a:avLst/>
          </a:prstGeom>
          <a:solidFill>
            <a:srgbClr val="33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399" name="Oval 15"/>
          <p:cNvSpPr>
            <a:spLocks noChangeArrowheads="1"/>
          </p:cNvSpPr>
          <p:nvPr/>
        </p:nvSpPr>
        <p:spPr bwMode="auto">
          <a:xfrm>
            <a:off x="4495800" y="5257800"/>
            <a:ext cx="762000" cy="762000"/>
          </a:xfrm>
          <a:prstGeom prst="ellipse">
            <a:avLst/>
          </a:prstGeom>
          <a:solidFill>
            <a:srgbClr val="F3151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400" name="Oval 16"/>
          <p:cNvSpPr>
            <a:spLocks noChangeArrowheads="1"/>
          </p:cNvSpPr>
          <p:nvPr/>
        </p:nvSpPr>
        <p:spPr bwMode="auto">
          <a:xfrm>
            <a:off x="5334000" y="5562600"/>
            <a:ext cx="609600" cy="533400"/>
          </a:xfrm>
          <a:prstGeom prst="ellipse">
            <a:avLst/>
          </a:prstGeom>
          <a:solidFill>
            <a:srgbClr val="F4B6D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401" name="Oval 17"/>
          <p:cNvSpPr>
            <a:spLocks noChangeArrowheads="1"/>
          </p:cNvSpPr>
          <p:nvPr/>
        </p:nvSpPr>
        <p:spPr bwMode="auto">
          <a:xfrm>
            <a:off x="6096000" y="5715000"/>
            <a:ext cx="838200" cy="762000"/>
          </a:xfrm>
          <a:prstGeom prst="ellipse">
            <a:avLst/>
          </a:prstGeom>
          <a:solidFill>
            <a:srgbClr val="7B752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402" name="Oval 18"/>
          <p:cNvSpPr>
            <a:spLocks noChangeArrowheads="1"/>
          </p:cNvSpPr>
          <p:nvPr/>
        </p:nvSpPr>
        <p:spPr bwMode="auto">
          <a:xfrm>
            <a:off x="7010400" y="6172200"/>
            <a:ext cx="304800" cy="3048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403" name="Oval 19"/>
          <p:cNvSpPr>
            <a:spLocks noChangeArrowheads="1"/>
          </p:cNvSpPr>
          <p:nvPr/>
        </p:nvSpPr>
        <p:spPr bwMode="auto">
          <a:xfrm>
            <a:off x="7620000" y="5943600"/>
            <a:ext cx="609600" cy="533400"/>
          </a:xfrm>
          <a:prstGeom prst="ellipse">
            <a:avLst/>
          </a:prstGeom>
          <a:solidFill>
            <a:srgbClr val="7F56A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404" name="Oval 20"/>
          <p:cNvSpPr>
            <a:spLocks noChangeArrowheads="1"/>
          </p:cNvSpPr>
          <p:nvPr/>
        </p:nvSpPr>
        <p:spPr bwMode="auto">
          <a:xfrm>
            <a:off x="8153400" y="5486400"/>
            <a:ext cx="381000" cy="304800"/>
          </a:xfrm>
          <a:prstGeom prst="ellipse">
            <a:avLst/>
          </a:prstGeom>
          <a:solidFill>
            <a:srgbClr val="78E43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406" name="Oval 22"/>
          <p:cNvSpPr>
            <a:spLocks noChangeArrowheads="1"/>
          </p:cNvSpPr>
          <p:nvPr/>
        </p:nvSpPr>
        <p:spPr bwMode="auto">
          <a:xfrm>
            <a:off x="2438400" y="2743200"/>
            <a:ext cx="152400" cy="152400"/>
          </a:xfrm>
          <a:prstGeom prst="ellipse">
            <a:avLst/>
          </a:prstGeom>
          <a:solidFill>
            <a:srgbClr val="F3151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6405" name="Picture 2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7451466">
            <a:off x="1730375" y="1546225"/>
            <a:ext cx="387350" cy="1714500"/>
          </a:xfrm>
          <a:prstGeom prst="rect">
            <a:avLst/>
          </a:prstGeom>
          <a:noFill/>
        </p:spPr>
      </p:pic>
      <p:sp>
        <p:nvSpPr>
          <p:cNvPr id="16407" name="Oval 23"/>
          <p:cNvSpPr>
            <a:spLocks noChangeArrowheads="1"/>
          </p:cNvSpPr>
          <p:nvPr/>
        </p:nvSpPr>
        <p:spPr bwMode="auto">
          <a:xfrm>
            <a:off x="6324600" y="2057400"/>
            <a:ext cx="152400" cy="152400"/>
          </a:xfrm>
          <a:prstGeom prst="ellipse">
            <a:avLst/>
          </a:prstGeom>
          <a:solidFill>
            <a:srgbClr val="F3151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2" name="Стрелка вправо 21">
            <a:hlinkClick r:id="rId3" action="ppaction://hlinksldjump"/>
          </p:cNvPr>
          <p:cNvSpPr/>
          <p:nvPr/>
        </p:nvSpPr>
        <p:spPr>
          <a:xfrm>
            <a:off x="8429652" y="6286520"/>
            <a:ext cx="500066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23959E-6 L 0.18958 -0.2280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64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0" y="-1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58 -0.22803 L 0.00625 0.2826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64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81 -0.11425 C 0.43229 -0.13414 0.42986 -0.15865 0.42569 -0.17438 C 0.42152 -0.1901 0.41545 -0.19935 0.40746 -0.20814 C 0.39948 -0.21693 0.39288 -0.22803 0.37777 -0.22687 C 0.36267 -0.22572 0.33941 -0.22549 0.31718 -0.20074 C 0.29496 -0.176 0.26284 -0.12396 0.24409 -0.07863 C 0.22534 -0.0333 0.21111 0.02683 0.20451 0.07146 C 0.19791 0.11609 0.20052 0.16119 0.20451 0.18964 C 0.2085 0.21808 0.21718 0.23057 0.22847 0.24214 C 0.23975 0.2537 0.25156 0.26966 0.27222 0.25902 C 0.29288 0.24838 0.33125 0.21184 0.35243 0.17831 C 0.37361 0.14477 0.38628 0.09713 0.39896 0.05828 C 0.41163 0.01943 0.42326 -0.02498 0.42847 -0.05435 C 0.43368 -0.08372 0.43333 -0.09436 0.43281 -0.11425 Z " pathEditMode="relative" rAng="0" ptsTypes="aaaaaaaaaaaaaa">
                                      <p:cBhvr>
                                        <p:cTn id="12" dur="5000" fill="hold"/>
                                        <p:tgtEl>
                                          <p:spTgt spid="164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00" y="13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3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918" y="214290"/>
            <a:ext cx="5643601" cy="63608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5786" y="6143644"/>
            <a:ext cx="784913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b="1" dirty="0" smtClean="0"/>
              <a:t>Владимир Степанов «День рождения Мишутки»</a:t>
            </a:r>
            <a:endParaRPr lang="ru-RU" sz="2800" b="1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9429784" y="4572008"/>
            <a:ext cx="276225" cy="27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1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214290"/>
            <a:ext cx="4857783" cy="62139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16" y="2571744"/>
            <a:ext cx="898003" cy="16312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0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endParaRPr lang="ru-RU" sz="10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29388" y="4357694"/>
            <a:ext cx="18742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/>
              <a:t>один</a:t>
            </a:r>
            <a:endParaRPr lang="ru-RU" sz="6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857884" y="1428736"/>
            <a:ext cx="27526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/>
              <a:t>первый</a:t>
            </a:r>
            <a:endParaRPr lang="ru-RU" sz="6000" b="1" dirty="0"/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9572660" y="4000504"/>
            <a:ext cx="276225" cy="27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2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214290"/>
            <a:ext cx="5071475" cy="6286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29454" y="2357430"/>
            <a:ext cx="833883" cy="16312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0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</a:t>
            </a:r>
            <a:endParaRPr lang="ru-RU" sz="10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00760" y="928670"/>
            <a:ext cx="25266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/>
              <a:t>второй</a:t>
            </a:r>
            <a:endParaRPr lang="ru-RU" sz="6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715140" y="4429132"/>
            <a:ext cx="13917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/>
              <a:t>два</a:t>
            </a:r>
            <a:endParaRPr lang="ru-RU" sz="6000" b="1" dirty="0"/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9572660" y="4214818"/>
            <a:ext cx="276225" cy="27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4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285728"/>
            <a:ext cx="6541020" cy="60611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72396" y="2214554"/>
            <a:ext cx="833883" cy="16312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0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3</a:t>
            </a:r>
            <a:endParaRPr lang="ru-RU" sz="10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86578" y="857232"/>
            <a:ext cx="22107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/>
              <a:t>третий</a:t>
            </a:r>
            <a:endParaRPr lang="ru-RU" sz="5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286644" y="4214818"/>
            <a:ext cx="13260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/>
              <a:t>три</a:t>
            </a:r>
            <a:endParaRPr lang="ru-RU" sz="6000" b="1" dirty="0"/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9572660" y="4143380"/>
            <a:ext cx="276225" cy="27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43042" y="6215082"/>
            <a:ext cx="1524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hlinkClick r:id="rId3" action="ppaction://hlinkfile"/>
              </a:rPr>
              <a:t>РАСПЕЧАТАТЬ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857752" y="357166"/>
            <a:ext cx="38576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Сколько лет в яйце цыплёнку,</a:t>
            </a:r>
            <a:br>
              <a:rPr lang="ru-RU" sz="2000" b="1" dirty="0" smtClean="0"/>
            </a:br>
            <a:r>
              <a:rPr lang="ru-RU" sz="2000" b="1" dirty="0" smtClean="0"/>
              <a:t>Сколько крыльев у котёнка,</a:t>
            </a:r>
            <a:br>
              <a:rPr lang="ru-RU" sz="2000" b="1" dirty="0" smtClean="0"/>
            </a:br>
            <a:r>
              <a:rPr lang="ru-RU" sz="2000" b="1" dirty="0" smtClean="0"/>
              <a:t>Сколько в алфавите цифр,</a:t>
            </a:r>
            <a:br>
              <a:rPr lang="ru-RU" sz="2000" b="1" dirty="0" smtClean="0"/>
            </a:br>
            <a:r>
              <a:rPr lang="ru-RU" sz="2000" b="1" dirty="0" smtClean="0"/>
              <a:t>Сколько гор проглотит тигр,</a:t>
            </a:r>
            <a:br>
              <a:rPr lang="ru-RU" sz="2000" b="1" dirty="0" smtClean="0"/>
            </a:br>
            <a:r>
              <a:rPr lang="ru-RU" sz="2000" b="1" dirty="0" smtClean="0"/>
              <a:t>Сколько мышка весит тонн,</a:t>
            </a:r>
            <a:br>
              <a:rPr lang="ru-RU" sz="2000" b="1" dirty="0" smtClean="0"/>
            </a:br>
            <a:r>
              <a:rPr lang="ru-RU" sz="2000" b="1" dirty="0" smtClean="0"/>
              <a:t>Сколько в стае рыб ворон,</a:t>
            </a:r>
            <a:br>
              <a:rPr lang="ru-RU" sz="2000" b="1" dirty="0" smtClean="0"/>
            </a:br>
            <a:r>
              <a:rPr lang="ru-RU" sz="2000" b="1" dirty="0" smtClean="0"/>
              <a:t>Сколько зайцев съела моль,</a:t>
            </a:r>
            <a:br>
              <a:rPr lang="ru-RU" sz="2000" b="1" dirty="0" smtClean="0"/>
            </a:br>
            <a:r>
              <a:rPr lang="ru-RU" sz="2000" b="1" dirty="0" smtClean="0"/>
              <a:t>Знает только цифра… </a:t>
            </a:r>
            <a:endParaRPr lang="ru-RU" sz="2000" b="1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6715140" y="3214686"/>
            <a:ext cx="276225" cy="276225"/>
          </a:xfrm>
          <a:prstGeom prst="rect">
            <a:avLst/>
          </a:prstGeom>
        </p:spPr>
      </p:pic>
      <p:pic>
        <p:nvPicPr>
          <p:cNvPr id="6" name="Рисунок 5" descr="7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256" y="3857628"/>
            <a:ext cx="2864502" cy="2148376"/>
          </a:xfrm>
          <a:prstGeom prst="rect">
            <a:avLst/>
          </a:prstGeom>
        </p:spPr>
      </p:pic>
      <p:pic>
        <p:nvPicPr>
          <p:cNvPr id="7" name="Рисунок 6" descr="matematika_02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58" y="357166"/>
            <a:ext cx="4325856" cy="564357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5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500042"/>
            <a:ext cx="5720267" cy="58632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43768" y="2214554"/>
            <a:ext cx="833883" cy="16312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0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4</a:t>
            </a:r>
            <a:endParaRPr lang="ru-RU" sz="10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44333" y="785794"/>
            <a:ext cx="29996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/>
              <a:t>четвёртый</a:t>
            </a:r>
            <a:endParaRPr lang="ru-RU" sz="4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357950" y="4143380"/>
            <a:ext cx="25953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/>
              <a:t>четыре</a:t>
            </a:r>
            <a:endParaRPr lang="ru-RU" sz="6000" b="1" dirty="0"/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9572660" y="5000636"/>
            <a:ext cx="276225" cy="27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6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357166"/>
            <a:ext cx="5769567" cy="60941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43768" y="2214554"/>
            <a:ext cx="833883" cy="16312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0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5</a:t>
            </a:r>
            <a:endParaRPr lang="ru-RU" sz="10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29388" y="857232"/>
            <a:ext cx="22541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/>
              <a:t>пятый</a:t>
            </a:r>
            <a:endParaRPr lang="ru-RU" sz="6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715140" y="4214818"/>
            <a:ext cx="16578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/>
              <a:t>пять</a:t>
            </a:r>
            <a:endParaRPr lang="ru-RU" sz="6000" b="1" dirty="0"/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9501222" y="5214950"/>
            <a:ext cx="276225" cy="27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7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500042"/>
            <a:ext cx="6161830" cy="59871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86644" y="2571744"/>
            <a:ext cx="833883" cy="16312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0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6</a:t>
            </a:r>
            <a:endParaRPr lang="ru-RU" sz="10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27578" y="1142984"/>
            <a:ext cx="26164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/>
              <a:t>шестой</a:t>
            </a:r>
            <a:endParaRPr lang="ru-RU" sz="6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715140" y="4500570"/>
            <a:ext cx="21611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/>
              <a:t>шесть</a:t>
            </a:r>
            <a:endParaRPr lang="ru-RU" sz="6000" b="1" dirty="0"/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9429784" y="5643578"/>
            <a:ext cx="276225" cy="27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8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214290"/>
            <a:ext cx="3929090" cy="64148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00760" y="2071678"/>
            <a:ext cx="833883" cy="16312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0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7</a:t>
            </a:r>
            <a:endParaRPr lang="ru-RU" sz="10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6314" y="642918"/>
            <a:ext cx="31008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/>
              <a:t>седьмой</a:t>
            </a:r>
            <a:endParaRPr lang="ru-RU" sz="6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500694" y="4143380"/>
            <a:ext cx="18172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/>
              <a:t>семь</a:t>
            </a:r>
            <a:endParaRPr lang="ru-RU" sz="6000" b="1" dirty="0"/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9501222" y="5715016"/>
            <a:ext cx="276225" cy="27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9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357166"/>
            <a:ext cx="4588550" cy="61436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29388" y="2143116"/>
            <a:ext cx="833883" cy="16312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0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8</a:t>
            </a:r>
            <a:endParaRPr lang="ru-RU" sz="10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0694" y="642918"/>
            <a:ext cx="30700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/>
              <a:t>восьмой</a:t>
            </a:r>
            <a:endParaRPr lang="ru-RU" sz="6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786446" y="4286256"/>
            <a:ext cx="26107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/>
              <a:t>восемь</a:t>
            </a:r>
            <a:endParaRPr lang="ru-RU" sz="6000" b="1" dirty="0"/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9501222" y="5929330"/>
            <a:ext cx="276225" cy="27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10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214290"/>
            <a:ext cx="5298842" cy="62151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29454" y="2500306"/>
            <a:ext cx="833883" cy="16312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0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9</a:t>
            </a:r>
            <a:endParaRPr lang="ru-RU" sz="10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57884" y="1000108"/>
            <a:ext cx="30460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/>
              <a:t>девятый</a:t>
            </a:r>
            <a:endParaRPr lang="ru-RU" sz="6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215074" y="4500570"/>
            <a:ext cx="24497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/>
              <a:t>девять</a:t>
            </a:r>
            <a:endParaRPr lang="ru-RU" sz="6000" b="1" dirty="0"/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9429784" y="5214950"/>
            <a:ext cx="276225" cy="27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11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19" y="357166"/>
            <a:ext cx="5285095" cy="60007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72264" y="2428868"/>
            <a:ext cx="1483098" cy="16312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0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10</a:t>
            </a:r>
            <a:endParaRPr lang="ru-RU" sz="10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86446" y="857232"/>
            <a:ext cx="29947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/>
              <a:t>десятый</a:t>
            </a:r>
            <a:endParaRPr lang="ru-RU" sz="6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143636" y="4500570"/>
            <a:ext cx="23984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/>
              <a:t>десять</a:t>
            </a:r>
            <a:endParaRPr lang="ru-RU" sz="6000" b="1" dirty="0"/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9429784" y="5429264"/>
            <a:ext cx="276225" cy="27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12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357166"/>
            <a:ext cx="8479429" cy="6107835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9644098" y="6072206"/>
            <a:ext cx="276225" cy="27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685800" y="1143000"/>
            <a:ext cx="4724400" cy="4724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3" name="Oval 5"/>
          <p:cNvSpPr>
            <a:spLocks noChangeArrowheads="1"/>
          </p:cNvSpPr>
          <p:nvPr/>
        </p:nvSpPr>
        <p:spPr bwMode="auto">
          <a:xfrm rot="901450">
            <a:off x="2797175" y="1133475"/>
            <a:ext cx="2460625" cy="4721225"/>
          </a:xfrm>
          <a:prstGeom prst="ellips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1" name="Oval 3"/>
          <p:cNvSpPr>
            <a:spLocks noChangeArrowheads="1"/>
          </p:cNvSpPr>
          <p:nvPr/>
        </p:nvSpPr>
        <p:spPr bwMode="auto">
          <a:xfrm>
            <a:off x="5257800" y="2438400"/>
            <a:ext cx="152400" cy="152400"/>
          </a:xfrm>
          <a:prstGeom prst="ellipse">
            <a:avLst/>
          </a:prstGeom>
          <a:solidFill>
            <a:srgbClr val="F3151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7451466">
            <a:off x="4549775" y="1241425"/>
            <a:ext cx="387350" cy="1714500"/>
          </a:xfrm>
          <a:prstGeom prst="rect">
            <a:avLst/>
          </a:prstGeom>
          <a:noFill/>
        </p:spPr>
      </p:pic>
      <p:sp>
        <p:nvSpPr>
          <p:cNvPr id="7174" name="Arc 6"/>
          <p:cNvSpPr>
            <a:spLocks/>
          </p:cNvSpPr>
          <p:nvPr/>
        </p:nvSpPr>
        <p:spPr bwMode="auto">
          <a:xfrm flipH="1">
            <a:off x="6172200" y="1981200"/>
            <a:ext cx="2286000" cy="31242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76200">
            <a:solidFill>
              <a:srgbClr val="00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6" name="Arc 8"/>
          <p:cNvSpPr>
            <a:spLocks/>
          </p:cNvSpPr>
          <p:nvPr/>
        </p:nvSpPr>
        <p:spPr bwMode="auto">
          <a:xfrm rot="-11885991" flipH="1" flipV="1">
            <a:off x="6667500" y="2965450"/>
            <a:ext cx="800100" cy="230188"/>
          </a:xfrm>
          <a:custGeom>
            <a:avLst/>
            <a:gdLst>
              <a:gd name="G0" fmla="+- 19638 0 0"/>
              <a:gd name="G1" fmla="+- 21600 0 0"/>
              <a:gd name="G2" fmla="+- 21600 0 0"/>
              <a:gd name="T0" fmla="*/ 0 w 41238"/>
              <a:gd name="T1" fmla="*/ 12605 h 21600"/>
              <a:gd name="T2" fmla="*/ 41238 w 41238"/>
              <a:gd name="T3" fmla="*/ 21600 h 21600"/>
              <a:gd name="T4" fmla="*/ 19638 w 41238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238" h="21600" fill="none" extrusionOk="0">
                <a:moveTo>
                  <a:pt x="0" y="12605"/>
                </a:moveTo>
                <a:cubicBezTo>
                  <a:pt x="3517" y="4924"/>
                  <a:pt x="11190" y="-1"/>
                  <a:pt x="19638" y="0"/>
                </a:cubicBezTo>
                <a:cubicBezTo>
                  <a:pt x="31567" y="0"/>
                  <a:pt x="41238" y="9670"/>
                  <a:pt x="41238" y="21600"/>
                </a:cubicBezTo>
              </a:path>
              <a:path w="41238" h="21600" stroke="0" extrusionOk="0">
                <a:moveTo>
                  <a:pt x="0" y="12605"/>
                </a:moveTo>
                <a:cubicBezTo>
                  <a:pt x="3517" y="4924"/>
                  <a:pt x="11190" y="-1"/>
                  <a:pt x="19638" y="0"/>
                </a:cubicBezTo>
                <a:cubicBezTo>
                  <a:pt x="31567" y="0"/>
                  <a:pt x="41238" y="9670"/>
                  <a:pt x="41238" y="21600"/>
                </a:cubicBezTo>
                <a:lnTo>
                  <a:pt x="19638" y="21600"/>
                </a:lnTo>
                <a:close/>
              </a:path>
            </a:pathLst>
          </a:custGeom>
          <a:noFill/>
          <a:ln w="76200">
            <a:solidFill>
              <a:srgbClr val="00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7177" name="Arc 9"/>
          <p:cNvSpPr>
            <a:spLocks/>
          </p:cNvSpPr>
          <p:nvPr/>
        </p:nvSpPr>
        <p:spPr bwMode="auto">
          <a:xfrm rot="-11885991" flipH="1" flipV="1">
            <a:off x="7010400" y="2438400"/>
            <a:ext cx="800100" cy="223838"/>
          </a:xfrm>
          <a:custGeom>
            <a:avLst/>
            <a:gdLst>
              <a:gd name="G0" fmla="+- 19638 0 0"/>
              <a:gd name="G1" fmla="+- 21600 0 0"/>
              <a:gd name="G2" fmla="+- 21600 0 0"/>
              <a:gd name="T0" fmla="*/ 0 w 41238"/>
              <a:gd name="T1" fmla="*/ 12605 h 21600"/>
              <a:gd name="T2" fmla="*/ 41238 w 41238"/>
              <a:gd name="T3" fmla="*/ 21600 h 21600"/>
              <a:gd name="T4" fmla="*/ 19638 w 41238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238" h="21600" fill="none" extrusionOk="0">
                <a:moveTo>
                  <a:pt x="0" y="12605"/>
                </a:moveTo>
                <a:cubicBezTo>
                  <a:pt x="3517" y="4924"/>
                  <a:pt x="11190" y="-1"/>
                  <a:pt x="19638" y="0"/>
                </a:cubicBezTo>
                <a:cubicBezTo>
                  <a:pt x="31567" y="0"/>
                  <a:pt x="41238" y="9670"/>
                  <a:pt x="41238" y="21600"/>
                </a:cubicBezTo>
              </a:path>
              <a:path w="41238" h="21600" stroke="0" extrusionOk="0">
                <a:moveTo>
                  <a:pt x="0" y="12605"/>
                </a:moveTo>
                <a:cubicBezTo>
                  <a:pt x="3517" y="4924"/>
                  <a:pt x="11190" y="-1"/>
                  <a:pt x="19638" y="0"/>
                </a:cubicBezTo>
                <a:cubicBezTo>
                  <a:pt x="31567" y="0"/>
                  <a:pt x="41238" y="9670"/>
                  <a:pt x="41238" y="21600"/>
                </a:cubicBezTo>
                <a:lnTo>
                  <a:pt x="19638" y="21600"/>
                </a:lnTo>
                <a:close/>
              </a:path>
            </a:pathLst>
          </a:custGeom>
          <a:noFill/>
          <a:ln w="76200">
            <a:solidFill>
              <a:srgbClr val="00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7178" name="Arc 10"/>
          <p:cNvSpPr>
            <a:spLocks/>
          </p:cNvSpPr>
          <p:nvPr/>
        </p:nvSpPr>
        <p:spPr bwMode="auto">
          <a:xfrm rot="-11885991" flipH="1" flipV="1">
            <a:off x="6324600" y="3810000"/>
            <a:ext cx="800100" cy="230188"/>
          </a:xfrm>
          <a:custGeom>
            <a:avLst/>
            <a:gdLst>
              <a:gd name="G0" fmla="+- 19638 0 0"/>
              <a:gd name="G1" fmla="+- 21600 0 0"/>
              <a:gd name="G2" fmla="+- 21600 0 0"/>
              <a:gd name="T0" fmla="*/ 0 w 41238"/>
              <a:gd name="T1" fmla="*/ 12605 h 21600"/>
              <a:gd name="T2" fmla="*/ 41238 w 41238"/>
              <a:gd name="T3" fmla="*/ 21600 h 21600"/>
              <a:gd name="T4" fmla="*/ 19638 w 41238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238" h="21600" fill="none" extrusionOk="0">
                <a:moveTo>
                  <a:pt x="0" y="12605"/>
                </a:moveTo>
                <a:cubicBezTo>
                  <a:pt x="3517" y="4924"/>
                  <a:pt x="11190" y="-1"/>
                  <a:pt x="19638" y="0"/>
                </a:cubicBezTo>
                <a:cubicBezTo>
                  <a:pt x="31567" y="0"/>
                  <a:pt x="41238" y="9670"/>
                  <a:pt x="41238" y="21600"/>
                </a:cubicBezTo>
              </a:path>
              <a:path w="41238" h="21600" stroke="0" extrusionOk="0">
                <a:moveTo>
                  <a:pt x="0" y="12605"/>
                </a:moveTo>
                <a:cubicBezTo>
                  <a:pt x="3517" y="4924"/>
                  <a:pt x="11190" y="-1"/>
                  <a:pt x="19638" y="0"/>
                </a:cubicBezTo>
                <a:cubicBezTo>
                  <a:pt x="31567" y="0"/>
                  <a:pt x="41238" y="9670"/>
                  <a:pt x="41238" y="21600"/>
                </a:cubicBezTo>
                <a:lnTo>
                  <a:pt x="19638" y="21600"/>
                </a:lnTo>
                <a:close/>
              </a:path>
            </a:pathLst>
          </a:custGeom>
          <a:noFill/>
          <a:ln w="76200">
            <a:solidFill>
              <a:srgbClr val="00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1" name="Стрелка вправо 10">
            <a:hlinkClick r:id="rId3" action="ppaction://hlinksldjump"/>
          </p:cNvPr>
          <p:cNvSpPr/>
          <p:nvPr/>
        </p:nvSpPr>
        <p:spPr>
          <a:xfrm>
            <a:off x="7715272" y="607220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15541E-6 C -0.00209 -0.02845 -0.00625 -0.04903 -0.01406 -0.07493 C -0.02188 -0.10083 -0.03334 -0.13876 -0.04653 -0.15565 C -0.05972 -0.17253 -0.07344 -0.17692 -0.09288 -0.17623 C -0.11233 -0.17553 -0.14063 -0.17183 -0.16337 -0.15194 C -0.18611 -0.13206 -0.20868 -0.10847 -0.22952 -0.0562 C -0.25035 -0.00393 -0.279 0.09597 -0.28872 0.16142 C -0.29844 0.22687 -0.29323 0.28492 -0.28733 0.3358 C -0.28143 0.38668 -0.26806 0.43941 -0.25347 0.46716 C -0.23889 0.49491 -0.21945 0.50393 -0.2 0.50277 C -0.18056 0.50162 -0.16146 0.48913 -0.13663 0.45976 C -0.11181 0.43039 -0.07153 0.37095 -0.0507 0.32655 C -0.02986 0.28214 -0.01945 0.23173 -0.01129 0.19334 C -0.00313 0.15495 -0.00278 0.12766 -0.00139 0.09574 C 2.5E-6 0.06383 0.00208 0.02844 2.5E-6 2.15541E-6 Z " pathEditMode="relative" rAng="0" ptsTypes="aaaaaaaaaaaaaaa">
                                      <p:cBhvr>
                                        <p:cTn id="6" dur="5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00" y="1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1472" y="928670"/>
            <a:ext cx="37861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Вот один иль единица,</a:t>
            </a:r>
            <a:br>
              <a:rPr lang="ru-RU" sz="2000" b="1" dirty="0" smtClean="0"/>
            </a:br>
            <a:r>
              <a:rPr lang="ru-RU" sz="2000" b="1" dirty="0" smtClean="0"/>
              <a:t>Очень тонкая, как спица.</a:t>
            </a:r>
            <a:endParaRPr lang="ru-RU" sz="2000" b="1" dirty="0"/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3"/>
          <a:stretch>
            <a:fillRect/>
          </a:stretch>
        </p:blipFill>
        <p:spPr>
          <a:xfrm>
            <a:off x="2214546" y="2071678"/>
            <a:ext cx="276225" cy="276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72066" y="1000108"/>
            <a:ext cx="3214710" cy="47089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0" b="1" dirty="0" smtClean="0">
                <a:latin typeface="Arial Narrow" pitchFamily="34" charset="0"/>
              </a:rPr>
              <a:t>1</a:t>
            </a:r>
            <a:endParaRPr lang="ru-RU" sz="30000" b="1" dirty="0">
              <a:latin typeface="Arial Narrow" pitchFamily="34" charset="0"/>
            </a:endParaRPr>
          </a:p>
        </p:txBody>
      </p:sp>
      <p:pic>
        <p:nvPicPr>
          <p:cNvPr id="6" name="Рисунок 5" descr="4f8880777b9f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62" y="4000504"/>
            <a:ext cx="3240868" cy="18519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57752" y="285728"/>
            <a:ext cx="392907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Я - худая Единица</a:t>
            </a:r>
            <a:br>
              <a:rPr lang="ru-RU" sz="2000" b="1" dirty="0" smtClean="0"/>
            </a:br>
            <a:r>
              <a:rPr lang="ru-RU" sz="2000" b="1" dirty="0" smtClean="0"/>
              <a:t>Обожаю веселиться!</a:t>
            </a:r>
            <a:br>
              <a:rPr lang="ru-RU" sz="2000" b="1" dirty="0" smtClean="0"/>
            </a:br>
            <a:r>
              <a:rPr lang="ru-RU" sz="2000" b="1" dirty="0" smtClean="0"/>
              <a:t>Девять цифр - мои друзья, </a:t>
            </a:r>
            <a:br>
              <a:rPr lang="ru-RU" sz="2000" b="1" dirty="0" smtClean="0"/>
            </a:br>
            <a:r>
              <a:rPr lang="ru-RU" sz="2000" b="1" dirty="0" smtClean="0"/>
              <a:t>С ними не скучаю я!</a:t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Всё на свете мы считаем, </a:t>
            </a:r>
            <a:br>
              <a:rPr lang="ru-RU" sz="2000" b="1" dirty="0" smtClean="0"/>
            </a:br>
            <a:r>
              <a:rPr lang="ru-RU" sz="2000" b="1" dirty="0" smtClean="0"/>
              <a:t>Складываем, вычитаем.</a:t>
            </a:r>
            <a:br>
              <a:rPr lang="ru-RU" sz="2000" b="1" dirty="0" smtClean="0"/>
            </a:br>
            <a:r>
              <a:rPr lang="ru-RU" sz="2000" b="1" dirty="0" smtClean="0"/>
              <a:t>Если хочешь умным стать -</a:t>
            </a:r>
            <a:br>
              <a:rPr lang="ru-RU" sz="2000" b="1" dirty="0" smtClean="0"/>
            </a:br>
            <a:r>
              <a:rPr lang="ru-RU" sz="2000" b="1" dirty="0" smtClean="0"/>
              <a:t>Научись у нас считать!</a:t>
            </a:r>
            <a:endParaRPr lang="ru-RU" sz="2000" b="1" dirty="0"/>
          </a:p>
        </p:txBody>
      </p:sp>
      <p:pic>
        <p:nvPicPr>
          <p:cNvPr id="3" name="Рисунок 2" descr="matematika_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214289"/>
            <a:ext cx="4071966" cy="63988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5143504" y="6143644"/>
            <a:ext cx="1524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hlinkClick r:id="rId4" action="ppaction://hlinkfile"/>
              </a:rPr>
              <a:t>РАСПЕЧАТАТЬ</a:t>
            </a:r>
            <a:endParaRPr lang="ru-RU" b="1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6715140" y="3643314"/>
            <a:ext cx="276225" cy="27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71604" y="6286520"/>
            <a:ext cx="1524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hlinkClick r:id="rId3" action="ppaction://hlinkfile"/>
              </a:rPr>
              <a:t>РАСПЕЧАТАТЬ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86314" y="357166"/>
            <a:ext cx="392907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Сколько солнышек за тучкой,</a:t>
            </a:r>
            <a:br>
              <a:rPr lang="ru-RU" sz="2000" b="1" dirty="0" smtClean="0"/>
            </a:br>
            <a:r>
              <a:rPr lang="ru-RU" sz="2000" b="1" dirty="0" smtClean="0"/>
              <a:t>Сколько стержней в авторучке,</a:t>
            </a:r>
            <a:br>
              <a:rPr lang="ru-RU" sz="2000" b="1" dirty="0" smtClean="0"/>
            </a:br>
            <a:r>
              <a:rPr lang="ru-RU" sz="2000" b="1" dirty="0" smtClean="0"/>
              <a:t>Сколько у слона носов,</a:t>
            </a:r>
            <a:br>
              <a:rPr lang="ru-RU" sz="2000" b="1" dirty="0" smtClean="0"/>
            </a:br>
            <a:r>
              <a:rPr lang="ru-RU" sz="2000" b="1" dirty="0" smtClean="0"/>
              <a:t>Сколько на руке часов,</a:t>
            </a:r>
            <a:br>
              <a:rPr lang="ru-RU" sz="2000" b="1" dirty="0" smtClean="0"/>
            </a:br>
            <a:r>
              <a:rPr lang="ru-RU" sz="2000" b="1" dirty="0" smtClean="0"/>
              <a:t>Сколько ног у мухомора</a:t>
            </a:r>
            <a:br>
              <a:rPr lang="ru-RU" sz="2000" b="1" dirty="0" smtClean="0"/>
            </a:br>
            <a:r>
              <a:rPr lang="ru-RU" sz="2000" b="1" dirty="0" smtClean="0"/>
              <a:t>И попыток у сапёра,</a:t>
            </a:r>
            <a:br>
              <a:rPr lang="ru-RU" sz="2000" b="1" dirty="0" smtClean="0"/>
            </a:br>
            <a:r>
              <a:rPr lang="ru-RU" sz="2000" b="1" dirty="0" smtClean="0"/>
              <a:t>Знает и собой гордится</a:t>
            </a:r>
            <a:br>
              <a:rPr lang="ru-RU" sz="2000" b="1" dirty="0" smtClean="0"/>
            </a:br>
            <a:r>
              <a:rPr lang="ru-RU" sz="2000" b="1" dirty="0" smtClean="0"/>
              <a:t>Цифра-столбик…</a:t>
            </a:r>
            <a:endParaRPr lang="ru-RU" sz="2000" b="1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6500826" y="3357562"/>
            <a:ext cx="276225" cy="276225"/>
          </a:xfrm>
          <a:prstGeom prst="rect">
            <a:avLst/>
          </a:prstGeom>
        </p:spPr>
      </p:pic>
      <p:pic>
        <p:nvPicPr>
          <p:cNvPr id="6" name="Рисунок 5" descr="4280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58" y="214290"/>
            <a:ext cx="4143404" cy="58153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7" name="Рисунок 6" descr="i2417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6644" y="3429000"/>
            <a:ext cx="1293962" cy="1250830"/>
          </a:xfrm>
          <a:prstGeom prst="rect">
            <a:avLst/>
          </a:prstGeom>
        </p:spPr>
      </p:pic>
      <p:pic>
        <p:nvPicPr>
          <p:cNvPr id="8" name="Рисунок 7" descr="76680a85e1da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2066" y="4143380"/>
            <a:ext cx="1791614" cy="188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225</Words>
  <Application>Microsoft Office PowerPoint</Application>
  <PresentationFormat>Экран (4:3)</PresentationFormat>
  <Paragraphs>96</Paragraphs>
  <Slides>57</Slides>
  <Notes>0</Notes>
  <HiddenSlides>0</HiddenSlides>
  <MMClips>44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MultiDVD Team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Учим цифры</dc:title>
  <dc:creator>Бойкова Оксана Владимировна</dc:creator>
  <cp:lastModifiedBy>ОМТС-ЕК</cp:lastModifiedBy>
  <cp:revision>76</cp:revision>
  <dcterms:created xsi:type="dcterms:W3CDTF">2010-07-19T13:03:57Z</dcterms:created>
  <dcterms:modified xsi:type="dcterms:W3CDTF">2018-03-25T05:38:00Z</dcterms:modified>
</cp:coreProperties>
</file>